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 id="2147483670" r:id="rId3"/>
    <p:sldMasterId id="2147483699" r:id="rId4"/>
  </p:sldMasterIdLst>
  <p:notesMasterIdLst>
    <p:notesMasterId r:id="rId40"/>
  </p:notesMasterIdLst>
  <p:sldIdLst>
    <p:sldId id="256" r:id="rId5"/>
    <p:sldId id="261" r:id="rId6"/>
    <p:sldId id="295" r:id="rId7"/>
    <p:sldId id="296" r:id="rId8"/>
    <p:sldId id="269" r:id="rId9"/>
    <p:sldId id="297" r:id="rId10"/>
    <p:sldId id="298" r:id="rId11"/>
    <p:sldId id="300" r:id="rId12"/>
    <p:sldId id="265" r:id="rId13"/>
    <p:sldId id="299" r:id="rId14"/>
    <p:sldId id="268" r:id="rId15"/>
    <p:sldId id="301" r:id="rId16"/>
    <p:sldId id="302" r:id="rId17"/>
    <p:sldId id="323" r:id="rId18"/>
    <p:sldId id="305" r:id="rId19"/>
    <p:sldId id="304" r:id="rId20"/>
    <p:sldId id="307" r:id="rId21"/>
    <p:sldId id="306" r:id="rId22"/>
    <p:sldId id="308" r:id="rId23"/>
    <p:sldId id="303" r:id="rId24"/>
    <p:sldId id="309" r:id="rId25"/>
    <p:sldId id="310" r:id="rId26"/>
    <p:sldId id="275" r:id="rId27"/>
    <p:sldId id="312" r:id="rId28"/>
    <p:sldId id="315" r:id="rId29"/>
    <p:sldId id="316" r:id="rId30"/>
    <p:sldId id="317" r:id="rId31"/>
    <p:sldId id="318" r:id="rId32"/>
    <p:sldId id="319" r:id="rId33"/>
    <p:sldId id="320" r:id="rId34"/>
    <p:sldId id="321" r:id="rId35"/>
    <p:sldId id="322" r:id="rId36"/>
    <p:sldId id="313" r:id="rId37"/>
    <p:sldId id="314" r:id="rId38"/>
    <p:sldId id="278"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mbria" panose="02040503050406030204" pitchFamily="18" charset="0"/>
      <p:regular r:id="rId45"/>
      <p:bold r:id="rId46"/>
      <p:italic r:id="rId47"/>
      <p:boldItalic r:id="rId48"/>
    </p:embeddedFont>
    <p:embeddedFont>
      <p:font typeface="Cambria Math" panose="02040503050406030204" pitchFamily="18" charset="0"/>
      <p:regular r:id="rId49"/>
    </p:embeddedFont>
    <p:embeddedFont>
      <p:font typeface="Gill Sans MT" panose="020B0502020104020203" pitchFamily="34" charset="0"/>
      <p:regular r:id="rId50"/>
      <p:bold r:id="rId51"/>
      <p:italic r:id="rId52"/>
      <p:boldItalic r:id="rId53"/>
    </p:embeddedFont>
    <p:embeddedFont>
      <p:font typeface="Montserrat" panose="020B0604020202020204" charset="0"/>
      <p:regular r:id="rId54"/>
      <p:bold r:id="rId55"/>
      <p:italic r:id="rId56"/>
      <p:boldItalic r:id="rId57"/>
    </p:embeddedFont>
    <p:embeddedFont>
      <p:font typeface="Montserrat Light" panose="020B0604020202020204" charset="0"/>
      <p:regular r:id="rId58"/>
      <p:bold r:id="rId59"/>
      <p:italic r:id="rId60"/>
      <p:boldItalic r:id="rId61"/>
    </p:embeddedFont>
    <p:embeddedFont>
      <p:font typeface="News Cycle" panose="020B0604020202020204" charset="0"/>
      <p:regular r:id="rId62"/>
      <p:bold r:id="rId63"/>
    </p:embeddedFont>
    <p:embeddedFont>
      <p:font typeface="Oswald" panose="020B0604020202020204" charset="0"/>
      <p:regular r:id="rId64"/>
      <p:bold r:id="rId65"/>
    </p:embeddedFont>
    <p:embeddedFont>
      <p:font typeface="Red Hat Display" panose="020B0604020202020204" charset="0"/>
      <p:regular r:id="rId66"/>
      <p:bold r:id="rId67"/>
      <p:italic r:id="rId68"/>
      <p:boldItalic r:id="rId69"/>
    </p:embeddedFont>
    <p:embeddedFont>
      <p:font typeface="Red Hat Text" panose="020B0604020202020204" charset="0"/>
      <p:regular r:id="rId70"/>
      <p:bold r:id="rId71"/>
      <p:italic r:id="rId72"/>
      <p:boldItalic r:id="rId73"/>
    </p:embeddedFont>
    <p:embeddedFont>
      <p:font typeface="Tw Cen MT" panose="020B0602020104020603" pitchFamily="34" charset="0"/>
      <p:regular r:id="rId74"/>
      <p:bold r:id="rId75"/>
      <p:italic r:id="rId76"/>
      <p:boldItalic r:id="rId77"/>
    </p:embeddedFont>
    <p:embeddedFont>
      <p:font typeface="Tw Cen MT Condensed" panose="020B0606020104020203" pitchFamily="34" charset="0"/>
      <p:regular r:id="rId78"/>
      <p:bold r:id="rId79"/>
    </p:embeddedFont>
    <p:embeddedFont>
      <p:font typeface="Wingdings 3" panose="05040102010807070707" pitchFamily="18" charset="2"/>
      <p:regular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29"/>
    <a:srgbClr val="FFCC00"/>
    <a:srgbClr val="F8F200"/>
    <a:srgbClr val="FFD3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F38A07-D7B8-4D88-859F-E63A7DEED6EB}">
  <a:tblStyle styleId="{67F38A07-D7B8-4D88-859F-E63A7DEED6E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0AF5C-1CCD-4E7A-9779-E25E6EAF9B9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6" autoAdjust="0"/>
    <p:restoredTop sz="94660"/>
  </p:normalViewPr>
  <p:slideViewPr>
    <p:cSldViewPr snapToGrid="0">
      <p:cViewPr varScale="1">
        <p:scale>
          <a:sx n="109" d="100"/>
          <a:sy n="109" d="100"/>
        </p:scale>
        <p:origin x="80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font" Target="fonts/font28.fntdata"/><Relationship Id="rId76" Type="http://schemas.openxmlformats.org/officeDocument/2006/relationships/font" Target="fonts/font36.fntdata"/><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31.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font" Target="fonts/font34.fntdata"/><Relationship Id="rId79" Type="http://schemas.openxmlformats.org/officeDocument/2006/relationships/font" Target="fonts/font39.fntdata"/><Relationship Id="rId5" Type="http://schemas.openxmlformats.org/officeDocument/2006/relationships/slide" Target="slides/slide1.xml"/><Relationship Id="rId61" Type="http://schemas.openxmlformats.org/officeDocument/2006/relationships/font" Target="fonts/font21.fntdata"/><Relationship Id="rId82"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font" Target="fonts/font33.fntdata"/><Relationship Id="rId78" Type="http://schemas.openxmlformats.org/officeDocument/2006/relationships/font" Target="fonts/font38.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77" Type="http://schemas.openxmlformats.org/officeDocument/2006/relationships/font" Target="fonts/font37.fntdata"/><Relationship Id="rId8" Type="http://schemas.openxmlformats.org/officeDocument/2006/relationships/slide" Target="slides/slide4.xml"/><Relationship Id="rId51" Type="http://schemas.openxmlformats.org/officeDocument/2006/relationships/font" Target="fonts/font11.fntdata"/><Relationship Id="rId72" Type="http://schemas.openxmlformats.org/officeDocument/2006/relationships/font" Target="fonts/font32.fntdata"/><Relationship Id="rId80" Type="http://schemas.openxmlformats.org/officeDocument/2006/relationships/font" Target="fonts/font4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openxmlformats.org/officeDocument/2006/relationships/font" Target="fonts/font3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625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605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654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142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559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775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082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385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868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026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315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562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410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512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508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491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840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9" name="Google Shape;139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c80e817397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c80e817397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83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007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5"/>
          <p:cNvSpPr txBox="1">
            <a:spLocks noGrp="1"/>
          </p:cNvSpPr>
          <p:nvPr>
            <p:ph type="body" idx="1"/>
          </p:nvPr>
        </p:nvSpPr>
        <p:spPr>
          <a:xfrm>
            <a:off x="550500" y="1353948"/>
            <a:ext cx="61077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44" name="Google Shape;44;p5"/>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5" name="Google Shape;45;p5"/>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 name="Google Shape;46;p5"/>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 name="Google Shape;47;p5"/>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 name="Google Shape;48;p5"/>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 name="Google Shape;49;p5"/>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 name="Google Shape;50;p5"/>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 name="Google Shape;51;p5"/>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 name="Google Shape;52;p5"/>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26579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550500" y="759800"/>
            <a:ext cx="36945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 name="Google Shape;55;p6"/>
          <p:cNvSpPr txBox="1">
            <a:spLocks noGrp="1"/>
          </p:cNvSpPr>
          <p:nvPr>
            <p:ph type="body" idx="1"/>
          </p:nvPr>
        </p:nvSpPr>
        <p:spPr>
          <a:xfrm>
            <a:off x="550500" y="1353948"/>
            <a:ext cx="3694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56" name="Google Shape;56;p6"/>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7" name="Google Shape;57;p6"/>
          <p:cNvSpPr/>
          <p:nvPr/>
        </p:nvSpPr>
        <p:spPr>
          <a:xfrm>
            <a:off x="80993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8" name="Google Shape;58;p6"/>
          <p:cNvSpPr/>
          <p:nvPr/>
        </p:nvSpPr>
        <p:spPr>
          <a:xfrm>
            <a:off x="46456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9" name="Google Shape;59;p6"/>
          <p:cNvSpPr/>
          <p:nvPr/>
        </p:nvSpPr>
        <p:spPr>
          <a:xfrm>
            <a:off x="61072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 name="Google Shape;60;p6"/>
          <p:cNvSpPr/>
          <p:nvPr/>
        </p:nvSpPr>
        <p:spPr>
          <a:xfrm>
            <a:off x="46456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 name="Google Shape;61;p6"/>
          <p:cNvSpPr/>
          <p:nvPr/>
        </p:nvSpPr>
        <p:spPr>
          <a:xfrm>
            <a:off x="80993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 name="Google Shape;62;p6"/>
          <p:cNvSpPr/>
          <p:nvPr/>
        </p:nvSpPr>
        <p:spPr>
          <a:xfrm>
            <a:off x="61072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 name="Google Shape;63;p6"/>
          <p:cNvSpPr/>
          <p:nvPr/>
        </p:nvSpPr>
        <p:spPr>
          <a:xfrm>
            <a:off x="80993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33176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 name="Google Shape;66;p7"/>
          <p:cNvSpPr txBox="1">
            <a:spLocks noGrp="1"/>
          </p:cNvSpPr>
          <p:nvPr>
            <p:ph type="body" idx="1"/>
          </p:nvPr>
        </p:nvSpPr>
        <p:spPr>
          <a:xfrm>
            <a:off x="550500"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7" name="Google Shape;67;p7"/>
          <p:cNvSpPr txBox="1">
            <a:spLocks noGrp="1"/>
          </p:cNvSpPr>
          <p:nvPr>
            <p:ph type="body" idx="2"/>
          </p:nvPr>
        </p:nvSpPr>
        <p:spPr>
          <a:xfrm>
            <a:off x="3804472"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8" name="Google Shape;68;p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9" name="Google Shape;69;p7"/>
          <p:cNvGrpSpPr/>
          <p:nvPr/>
        </p:nvGrpSpPr>
        <p:grpSpPr>
          <a:xfrm>
            <a:off x="6963076" y="0"/>
            <a:ext cx="1952316" cy="5143493"/>
            <a:chOff x="6963076" y="0"/>
            <a:chExt cx="1952316" cy="5143493"/>
          </a:xfrm>
        </p:grpSpPr>
        <p:sp>
          <p:nvSpPr>
            <p:cNvPr id="70" name="Google Shape;70;p7"/>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 name="Google Shape;71;p7"/>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2" name="Google Shape;72;p7"/>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 name="Google Shape;73;p7"/>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4" name="Google Shape;74;p7"/>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5" name="Google Shape;75;p7"/>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 name="Google Shape;76;p7"/>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 name="Google Shape;77;p7"/>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810603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78"/>
        <p:cNvGrpSpPr/>
        <p:nvPr/>
      </p:nvGrpSpPr>
      <p:grpSpPr>
        <a:xfrm>
          <a:off x="0" y="0"/>
          <a:ext cx="0" cy="0"/>
          <a:chOff x="0" y="0"/>
          <a:chExt cx="0" cy="0"/>
        </a:xfrm>
      </p:grpSpPr>
      <p:sp>
        <p:nvSpPr>
          <p:cNvPr id="79" name="Google Shape;79;p8"/>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8"/>
          <p:cNvSpPr txBox="1">
            <a:spLocks noGrp="1"/>
          </p:cNvSpPr>
          <p:nvPr>
            <p:ph type="body" idx="1"/>
          </p:nvPr>
        </p:nvSpPr>
        <p:spPr>
          <a:xfrm>
            <a:off x="550500" y="1353950"/>
            <a:ext cx="19029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81" name="Google Shape;81;p8"/>
          <p:cNvSpPr txBox="1">
            <a:spLocks noGrp="1"/>
          </p:cNvSpPr>
          <p:nvPr>
            <p:ph type="body" idx="2"/>
          </p:nvPr>
        </p:nvSpPr>
        <p:spPr>
          <a:xfrm>
            <a:off x="2652968" y="1353950"/>
            <a:ext cx="19029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82" name="Google Shape;82;p8"/>
          <p:cNvSpPr txBox="1">
            <a:spLocks noGrp="1"/>
          </p:cNvSpPr>
          <p:nvPr>
            <p:ph type="body" idx="3"/>
          </p:nvPr>
        </p:nvSpPr>
        <p:spPr>
          <a:xfrm>
            <a:off x="4755435" y="1353950"/>
            <a:ext cx="19029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83" name="Google Shape;83;p8"/>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4" name="Google Shape;84;p8"/>
          <p:cNvGrpSpPr/>
          <p:nvPr/>
        </p:nvGrpSpPr>
        <p:grpSpPr>
          <a:xfrm>
            <a:off x="6963076" y="0"/>
            <a:ext cx="1952316" cy="5143493"/>
            <a:chOff x="6963076" y="0"/>
            <a:chExt cx="1952316" cy="5143493"/>
          </a:xfrm>
        </p:grpSpPr>
        <p:sp>
          <p:nvSpPr>
            <p:cNvPr id="85" name="Google Shape;85;p8"/>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 name="Google Shape;86;p8"/>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7" name="Google Shape;87;p8"/>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8" name="Google Shape;88;p8"/>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9" name="Google Shape;89;p8"/>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0" name="Google Shape;90;p8"/>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1" name="Google Shape;91;p8"/>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 name="Google Shape;92;p8"/>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94443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5" name="Google Shape;95;p9"/>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96" name="Google Shape;96;p9"/>
          <p:cNvGrpSpPr/>
          <p:nvPr/>
        </p:nvGrpSpPr>
        <p:grpSpPr>
          <a:xfrm>
            <a:off x="6963076" y="0"/>
            <a:ext cx="1952316" cy="5143493"/>
            <a:chOff x="6963076" y="0"/>
            <a:chExt cx="1952316" cy="5143493"/>
          </a:xfrm>
        </p:grpSpPr>
        <p:sp>
          <p:nvSpPr>
            <p:cNvPr id="97" name="Google Shape;97;p9"/>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 name="Google Shape;98;p9"/>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9" name="Google Shape;99;p9"/>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 name="Google Shape;100;p9"/>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1" name="Google Shape;101;p9"/>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 name="Google Shape;102;p9"/>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3" name="Google Shape;103;p9"/>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4" name="Google Shape;104;p9"/>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89864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p:nvPr/>
        </p:nvSpPr>
        <p:spPr>
          <a:xfrm flipH="1">
            <a:off x="855613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 name="Google Shape;107;p10"/>
          <p:cNvSpPr/>
          <p:nvPr/>
        </p:nvSpPr>
        <p:spPr>
          <a:xfrm flipH="1">
            <a:off x="855613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 name="Google Shape;108;p10"/>
          <p:cNvSpPr/>
          <p:nvPr/>
        </p:nvSpPr>
        <p:spPr>
          <a:xfrm flipH="1">
            <a:off x="855613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9" name="Google Shape;109;p10"/>
          <p:cNvSpPr/>
          <p:nvPr/>
        </p:nvSpPr>
        <p:spPr>
          <a:xfrm flipH="1">
            <a:off x="789685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0" name="Google Shape;110;p10"/>
          <p:cNvSpPr/>
          <p:nvPr/>
        </p:nvSpPr>
        <p:spPr>
          <a:xfrm flipH="1">
            <a:off x="789685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 name="Google Shape;111;p10"/>
          <p:cNvSpPr/>
          <p:nvPr/>
        </p:nvSpPr>
        <p:spPr>
          <a:xfrm flipH="1">
            <a:off x="789685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2" name="Google Shape;112;p10"/>
          <p:cNvSpPr txBox="1">
            <a:spLocks noGrp="1"/>
          </p:cNvSpPr>
          <p:nvPr>
            <p:ph type="body" idx="1"/>
          </p:nvPr>
        </p:nvSpPr>
        <p:spPr>
          <a:xfrm>
            <a:off x="550500" y="4406300"/>
            <a:ext cx="7083300" cy="5196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113" name="Google Shape;113;p10"/>
          <p:cNvSpPr txBox="1">
            <a:spLocks noGrp="1"/>
          </p:cNvSpPr>
          <p:nvPr>
            <p:ph type="sldNum" idx="12"/>
          </p:nvPr>
        </p:nvSpPr>
        <p:spPr>
          <a:xfrm>
            <a:off x="8556125" y="4688650"/>
            <a:ext cx="359100" cy="4548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5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11"/>
          <p:cNvSpPr/>
          <p:nvPr/>
        </p:nvSpPr>
        <p:spPr>
          <a:xfrm flipH="1">
            <a:off x="855613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55612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7" name="Google Shape;117;p11"/>
          <p:cNvSpPr/>
          <p:nvPr/>
        </p:nvSpPr>
        <p:spPr>
          <a:xfrm flipH="1">
            <a:off x="855613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1"/>
          <p:cNvSpPr/>
          <p:nvPr/>
        </p:nvSpPr>
        <p:spPr>
          <a:xfrm flipH="1">
            <a:off x="855613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 name="Google Shape;119;p11"/>
          <p:cNvSpPr/>
          <p:nvPr/>
        </p:nvSpPr>
        <p:spPr>
          <a:xfrm flipH="1">
            <a:off x="789685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 name="Google Shape;120;p11"/>
          <p:cNvSpPr/>
          <p:nvPr/>
        </p:nvSpPr>
        <p:spPr>
          <a:xfrm flipH="1">
            <a:off x="789685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 name="Google Shape;121;p11"/>
          <p:cNvSpPr/>
          <p:nvPr/>
        </p:nvSpPr>
        <p:spPr>
          <a:xfrm flipH="1">
            <a:off x="789685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76859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3078602" y="0"/>
            <a:ext cx="6065389" cy="5143642"/>
            <a:chOff x="2052402" y="0"/>
            <a:chExt cx="6065389" cy="5143642"/>
          </a:xfrm>
        </p:grpSpPr>
        <p:sp>
          <p:nvSpPr>
            <p:cNvPr id="11" name="Google Shape;11;p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14;p2"/>
          <p:cNvSpPr txBox="1">
            <a:spLocks noGrp="1"/>
          </p:cNvSpPr>
          <p:nvPr>
            <p:ph type="ctrTitle"/>
          </p:nvPr>
        </p:nvSpPr>
        <p:spPr>
          <a:xfrm>
            <a:off x="685800" y="1771550"/>
            <a:ext cx="7772400" cy="1600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extLst>
      <p:ext uri="{BB962C8B-B14F-4D97-AF65-F5344CB8AC3E}">
        <p14:creationId xmlns:p14="http://schemas.microsoft.com/office/powerpoint/2010/main" val="3863803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3078602" y="0"/>
            <a:ext cx="6065389" cy="5143642"/>
            <a:chOff x="2052402" y="0"/>
            <a:chExt cx="6065389" cy="5143642"/>
          </a:xfrm>
        </p:grpSpPr>
        <p:sp>
          <p:nvSpPr>
            <p:cNvPr id="17" name="Google Shape;17;p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Google Shape;20;p3"/>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21" name="Google Shape;21;p3"/>
          <p:cNvSpPr txBox="1">
            <a:spLocks noGrp="1"/>
          </p:cNvSpPr>
          <p:nvPr>
            <p:ph type="subTitle" idx="1"/>
          </p:nvPr>
        </p:nvSpPr>
        <p:spPr>
          <a:xfrm>
            <a:off x="685800" y="3076652"/>
            <a:ext cx="7772400" cy="398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a:endParaRPr/>
          </a:p>
        </p:txBody>
      </p:sp>
    </p:spTree>
    <p:extLst>
      <p:ext uri="{BB962C8B-B14F-4D97-AF65-F5344CB8AC3E}">
        <p14:creationId xmlns:p14="http://schemas.microsoft.com/office/powerpoint/2010/main" val="1488547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dk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3078602" y="0"/>
            <a:ext cx="6065389" cy="5143642"/>
            <a:chOff x="2052402" y="0"/>
            <a:chExt cx="6065389" cy="5143642"/>
          </a:xfrm>
        </p:grpSpPr>
        <p:sp>
          <p:nvSpPr>
            <p:cNvPr id="24" name="Google Shape;24;p4"/>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 name="Google Shape;27;p4"/>
          <p:cNvSpPr txBox="1">
            <a:spLocks noGrp="1"/>
          </p:cNvSpPr>
          <p:nvPr>
            <p:ph type="body" idx="1"/>
          </p:nvPr>
        </p:nvSpPr>
        <p:spPr>
          <a:xfrm>
            <a:off x="810450" y="1593500"/>
            <a:ext cx="5783700" cy="2736900"/>
          </a:xfrm>
          <a:prstGeom prst="rect">
            <a:avLst/>
          </a:prstGeom>
        </p:spPr>
        <p:txBody>
          <a:bodyPr spcFirstLastPara="1" wrap="square" lIns="0" tIns="0" rIns="0" bIns="0" anchor="t" anchorCtr="0">
            <a:noAutofit/>
          </a:bodyPr>
          <a:lstStyle>
            <a:lvl1pPr marL="457200" lvl="0" indent="-431800" rtl="0">
              <a:spcBef>
                <a:spcPts val="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rtl="0">
              <a:spcBef>
                <a:spcPts val="600"/>
              </a:spcBef>
              <a:spcAft>
                <a:spcPts val="600"/>
              </a:spcAft>
              <a:buClr>
                <a:schemeClr val="lt1"/>
              </a:buClr>
              <a:buSzPts val="3200"/>
              <a:buChar char="■"/>
              <a:defRPr sz="3200">
                <a:solidFill>
                  <a:schemeClr val="lt1"/>
                </a:solidFill>
              </a:defRPr>
            </a:lvl9pPr>
          </a:lstStyle>
          <a:p>
            <a:endParaRPr/>
          </a:p>
        </p:txBody>
      </p:sp>
      <p:sp>
        <p:nvSpPr>
          <p:cNvPr id="28" name="Google Shape;28;p4"/>
          <p:cNvSpPr txBox="1"/>
          <p:nvPr/>
        </p:nvSpPr>
        <p:spPr>
          <a:xfrm>
            <a:off x="810450" y="670269"/>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lt1"/>
                </a:solidFill>
                <a:latin typeface="Montserrat"/>
                <a:ea typeface="Montserrat"/>
                <a:cs typeface="Montserrat"/>
                <a:sym typeface="Montserrat"/>
              </a:rPr>
              <a:t>“</a:t>
            </a:r>
            <a:endParaRPr sz="9600" b="1">
              <a:solidFill>
                <a:schemeClr val="lt1"/>
              </a:solidFill>
              <a:latin typeface="Montserrat"/>
              <a:ea typeface="Montserrat"/>
              <a:cs typeface="Montserrat"/>
              <a:sym typeface="Montserrat"/>
            </a:endParaRPr>
          </a:p>
        </p:txBody>
      </p:sp>
      <p:sp>
        <p:nvSpPr>
          <p:cNvPr id="29" name="Google Shape;29;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6915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 name="Google Shape;22;p4"/>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1pPr>
            <a:lvl2pPr marL="914400" lvl="1"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2pPr>
            <a:lvl3pPr marL="1371600" lvl="2"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3pPr>
            <a:lvl4pPr marL="1828800" lvl="3"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4pPr>
            <a:lvl5pPr marL="2286000" lvl="4"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5pPr>
            <a:lvl6pPr marL="2743200" lvl="5"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6pPr>
            <a:lvl7pPr marL="3200400" lvl="6"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7pPr>
            <a:lvl8pPr marL="3657600" lvl="7"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8pPr>
            <a:lvl9pPr marL="4114800" lvl="8" indent="-419100" algn="ctr" rtl="0">
              <a:spcBef>
                <a:spcPts val="800"/>
              </a:spcBef>
              <a:spcAft>
                <a:spcPts val="80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9pPr>
          </a:lstStyle>
          <a:p>
            <a:endParaRPr/>
          </a:p>
        </p:txBody>
      </p:sp>
      <p:sp>
        <p:nvSpPr>
          <p:cNvPr id="23" name="Google Shape;23;p4"/>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
        <p:nvSpPr>
          <p:cNvPr id="24" name="Google Shape;24;p4"/>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5005048" y="0"/>
            <a:ext cx="4138960" cy="5143642"/>
            <a:chOff x="5005048" y="0"/>
            <a:chExt cx="4138960" cy="5143642"/>
          </a:xfrm>
        </p:grpSpPr>
        <p:sp>
          <p:nvSpPr>
            <p:cNvPr id="32" name="Google Shape;32;p5"/>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5"/>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 name="Google Shape;35;p5"/>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600"/>
              </a:spcBef>
              <a:spcAft>
                <a:spcPts val="0"/>
              </a:spcAft>
              <a:buSzPts val="24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37" name="Google Shape;37;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65013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8"/>
        <p:cNvGrpSpPr/>
        <p:nvPr/>
      </p:nvGrpSpPr>
      <p:grpSpPr>
        <a:xfrm>
          <a:off x="0" y="0"/>
          <a:ext cx="0" cy="0"/>
          <a:chOff x="0" y="0"/>
          <a:chExt cx="0" cy="0"/>
        </a:xfrm>
      </p:grpSpPr>
      <p:grpSp>
        <p:nvGrpSpPr>
          <p:cNvPr id="39" name="Google Shape;39;p6"/>
          <p:cNvGrpSpPr/>
          <p:nvPr/>
        </p:nvGrpSpPr>
        <p:grpSpPr>
          <a:xfrm>
            <a:off x="5005048" y="0"/>
            <a:ext cx="4138960" cy="5143642"/>
            <a:chOff x="5005048" y="0"/>
            <a:chExt cx="4138960" cy="5143642"/>
          </a:xfrm>
        </p:grpSpPr>
        <p:sp>
          <p:nvSpPr>
            <p:cNvPr id="40" name="Google Shape;40;p6"/>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6"/>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6"/>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6"/>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45" name="Google Shape;45;p6"/>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46" name="Google Shape;46;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07752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grpSp>
        <p:nvGrpSpPr>
          <p:cNvPr id="48" name="Google Shape;48;p7"/>
          <p:cNvGrpSpPr/>
          <p:nvPr/>
        </p:nvGrpSpPr>
        <p:grpSpPr>
          <a:xfrm>
            <a:off x="5005048" y="0"/>
            <a:ext cx="4138960" cy="5143642"/>
            <a:chOff x="5005048" y="0"/>
            <a:chExt cx="4138960" cy="5143642"/>
          </a:xfrm>
        </p:grpSpPr>
        <p:sp>
          <p:nvSpPr>
            <p:cNvPr id="49" name="Google Shape;49;p7"/>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7"/>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7"/>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 name="Google Shape;52;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7"/>
          <p:cNvSpPr txBox="1">
            <a:spLocks noGrp="1"/>
          </p:cNvSpPr>
          <p:nvPr>
            <p:ph type="body" idx="1"/>
          </p:nvPr>
        </p:nvSpPr>
        <p:spPr>
          <a:xfrm>
            <a:off x="855300"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54" name="Google Shape;54;p7"/>
          <p:cNvSpPr txBox="1">
            <a:spLocks noGrp="1"/>
          </p:cNvSpPr>
          <p:nvPr>
            <p:ph type="body" idx="2"/>
          </p:nvPr>
        </p:nvSpPr>
        <p:spPr>
          <a:xfrm>
            <a:off x="3414211"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55" name="Google Shape;55;p7"/>
          <p:cNvSpPr txBox="1">
            <a:spLocks noGrp="1"/>
          </p:cNvSpPr>
          <p:nvPr>
            <p:ph type="body" idx="3"/>
          </p:nvPr>
        </p:nvSpPr>
        <p:spPr>
          <a:xfrm>
            <a:off x="5973122"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56" name="Google Shape;5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54115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grpSp>
        <p:nvGrpSpPr>
          <p:cNvPr id="58" name="Google Shape;58;p8"/>
          <p:cNvGrpSpPr/>
          <p:nvPr/>
        </p:nvGrpSpPr>
        <p:grpSpPr>
          <a:xfrm>
            <a:off x="5005048" y="0"/>
            <a:ext cx="4138960" cy="5143642"/>
            <a:chOff x="5005048" y="0"/>
            <a:chExt cx="4138960" cy="5143642"/>
          </a:xfrm>
        </p:grpSpPr>
        <p:sp>
          <p:nvSpPr>
            <p:cNvPr id="59" name="Google Shape;59;p8"/>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8"/>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8"/>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 name="Google Shape;62;p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42342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grpSp>
        <p:nvGrpSpPr>
          <p:cNvPr id="65" name="Google Shape;65;p9"/>
          <p:cNvGrpSpPr/>
          <p:nvPr/>
        </p:nvGrpSpPr>
        <p:grpSpPr>
          <a:xfrm>
            <a:off x="5005048" y="0"/>
            <a:ext cx="4138960" cy="5143642"/>
            <a:chOff x="5005048" y="0"/>
            <a:chExt cx="4138960" cy="5143642"/>
          </a:xfrm>
        </p:grpSpPr>
        <p:sp>
          <p:nvSpPr>
            <p:cNvPr id="66" name="Google Shape;66;p9"/>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9"/>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9"/>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 name="Google Shape;69;p9"/>
          <p:cNvSpPr txBox="1">
            <a:spLocks noGrp="1"/>
          </p:cNvSpPr>
          <p:nvPr>
            <p:ph type="body" idx="1"/>
          </p:nvPr>
        </p:nvSpPr>
        <p:spPr>
          <a:xfrm>
            <a:off x="855300" y="4406300"/>
            <a:ext cx="7433400" cy="300000"/>
          </a:xfrm>
          <a:prstGeom prst="rect">
            <a:avLst/>
          </a:prstGeom>
        </p:spPr>
        <p:txBody>
          <a:bodyPr spcFirstLastPara="1" wrap="square" lIns="0" tIns="0" rIns="0" bIns="0" anchor="t" anchorCtr="0">
            <a:noAutofit/>
          </a:bodyPr>
          <a:lstStyle>
            <a:lvl1pPr marL="457200" lvl="0" indent="-228600" rtl="0">
              <a:spcBef>
                <a:spcPts val="0"/>
              </a:spcBef>
              <a:spcAft>
                <a:spcPts val="600"/>
              </a:spcAft>
              <a:buClr>
                <a:schemeClr val="accent2"/>
              </a:buClr>
              <a:buSzPts val="1800"/>
              <a:buNone/>
              <a:defRPr sz="1800">
                <a:solidFill>
                  <a:schemeClr val="accent2"/>
                </a:solidFill>
              </a:defRPr>
            </a:lvl1pPr>
          </a:lstStyle>
          <a:p>
            <a:endParaRPr/>
          </a:p>
        </p:txBody>
      </p:sp>
      <p:sp>
        <p:nvSpPr>
          <p:cNvPr id="70" name="Google Shape;70;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08456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grpSp>
        <p:nvGrpSpPr>
          <p:cNvPr id="72" name="Google Shape;72;p10"/>
          <p:cNvGrpSpPr/>
          <p:nvPr/>
        </p:nvGrpSpPr>
        <p:grpSpPr>
          <a:xfrm>
            <a:off x="3078602" y="0"/>
            <a:ext cx="6065389" cy="5143642"/>
            <a:chOff x="2052402" y="0"/>
            <a:chExt cx="6065389" cy="5143642"/>
          </a:xfrm>
        </p:grpSpPr>
        <p:sp>
          <p:nvSpPr>
            <p:cNvPr id="73" name="Google Shape;73;p10"/>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0"/>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0"/>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76;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56939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2"/>
            </a:gs>
            <a:gs pos="100000">
              <a:schemeClr val="accent1"/>
            </a:gs>
          </a:gsLst>
          <a:path path="circle">
            <a:fillToRect l="100000" t="100000"/>
          </a:path>
          <a:tileRect r="-100000" b="-100000"/>
        </a:gra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3078602" y="0"/>
            <a:ext cx="6065389" cy="5143642"/>
            <a:chOff x="2052402" y="0"/>
            <a:chExt cx="6065389" cy="5143642"/>
          </a:xfrm>
        </p:grpSpPr>
        <p:sp>
          <p:nvSpPr>
            <p:cNvPr id="79" name="Google Shape;79;p11"/>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613354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492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spTree>
    <p:extLst>
      <p:ext uri="{BB962C8B-B14F-4D97-AF65-F5344CB8AC3E}">
        <p14:creationId xmlns:p14="http://schemas.microsoft.com/office/powerpoint/2010/main" val="951631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39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1" name="Google Shape;31;p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pPr/>
              <a:t>‹#›</a:t>
            </a:fld>
            <a:endParaRPr lang="en-IN"/>
          </a:p>
        </p:txBody>
      </p:sp>
    </p:spTree>
    <p:extLst>
      <p:ext uri="{BB962C8B-B14F-4D97-AF65-F5344CB8AC3E}">
        <p14:creationId xmlns:p14="http://schemas.microsoft.com/office/powerpoint/2010/main" val="1692580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000000-1234-1234-1234-123412341234}" type="slidenum">
              <a:rPr lang="en-IN" smtClean="0"/>
              <a:pPr/>
              <a:t>‹#›</a:t>
            </a:fld>
            <a:endParaRPr lang="en-IN"/>
          </a:p>
        </p:txBody>
      </p:sp>
    </p:spTree>
    <p:extLst>
      <p:ext uri="{BB962C8B-B14F-4D97-AF65-F5344CB8AC3E}">
        <p14:creationId xmlns:p14="http://schemas.microsoft.com/office/powerpoint/2010/main" val="13768056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000000-1234-1234-1234-123412341234}" type="slidenum">
              <a:rPr lang="en-IN" smtClean="0"/>
              <a:pPr/>
              <a:t>‹#›</a:t>
            </a:fld>
            <a:endParaRPr lang="en-IN"/>
          </a:p>
        </p:txBody>
      </p:sp>
    </p:spTree>
    <p:extLst>
      <p:ext uri="{BB962C8B-B14F-4D97-AF65-F5344CB8AC3E}">
        <p14:creationId xmlns:p14="http://schemas.microsoft.com/office/powerpoint/2010/main" val="22618260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000000-1234-1234-1234-123412341234}" type="slidenum">
              <a:rPr lang="en-IN" smtClean="0"/>
              <a:pPr/>
              <a:t>‹#›</a:t>
            </a:fld>
            <a:endParaRPr lang="en-IN"/>
          </a:p>
        </p:txBody>
      </p:sp>
    </p:spTree>
    <p:extLst>
      <p:ext uri="{BB962C8B-B14F-4D97-AF65-F5344CB8AC3E}">
        <p14:creationId xmlns:p14="http://schemas.microsoft.com/office/powerpoint/2010/main" val="2547549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pPr/>
              <a:t>‹#›</a:t>
            </a:fld>
            <a:endParaRPr lang="en-IN"/>
          </a:p>
        </p:txBody>
      </p:sp>
    </p:spTree>
    <p:extLst>
      <p:ext uri="{BB962C8B-B14F-4D97-AF65-F5344CB8AC3E}">
        <p14:creationId xmlns:p14="http://schemas.microsoft.com/office/powerpoint/2010/main" val="1654956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IN" smtClean="0"/>
              <a:pPr/>
              <a:t>‹#›</a:t>
            </a:fld>
            <a:endParaRPr lang="en-IN"/>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866633"/>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spTree>
    <p:extLst>
      <p:ext uri="{BB962C8B-B14F-4D97-AF65-F5344CB8AC3E}">
        <p14:creationId xmlns:p14="http://schemas.microsoft.com/office/powerpoint/2010/main" val="6903306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IN" smtClean="0"/>
              <a:pPr/>
              <a:t>‹#›</a:t>
            </a:fld>
            <a:endParaRPr lang="en-IN"/>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8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1"/>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1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1362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550500" y="3044025"/>
            <a:ext cx="3638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 name="Google Shape;21;p3"/>
          <p:cNvSpPr txBox="1">
            <a:spLocks noGrp="1"/>
          </p:cNvSpPr>
          <p:nvPr>
            <p:ph type="subTitle" idx="1"/>
          </p:nvPr>
        </p:nvSpPr>
        <p:spPr>
          <a:xfrm>
            <a:off x="550500" y="4300725"/>
            <a:ext cx="3638700" cy="3750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solidFill>
                  <a:schemeClr val="accent2"/>
                </a:solidFill>
              </a:defRPr>
            </a:lvl1pPr>
            <a:lvl2pPr lvl="1" rtl="0">
              <a:spcBef>
                <a:spcPts val="800"/>
              </a:spcBef>
              <a:spcAft>
                <a:spcPts val="0"/>
              </a:spcAft>
              <a:buSzPts val="2600"/>
              <a:buNone/>
              <a:defRPr sz="2600">
                <a:solidFill>
                  <a:schemeClr val="accent2"/>
                </a:solidFill>
              </a:defRPr>
            </a:lvl2pPr>
            <a:lvl3pPr lvl="2" rtl="0">
              <a:spcBef>
                <a:spcPts val="800"/>
              </a:spcBef>
              <a:spcAft>
                <a:spcPts val="0"/>
              </a:spcAft>
              <a:buSzPts val="2600"/>
              <a:buNone/>
              <a:defRPr sz="2600">
                <a:solidFill>
                  <a:schemeClr val="accent2"/>
                </a:solidFill>
              </a:defRPr>
            </a:lvl3pPr>
            <a:lvl4pPr lvl="3" rtl="0">
              <a:spcBef>
                <a:spcPts val="800"/>
              </a:spcBef>
              <a:spcAft>
                <a:spcPts val="0"/>
              </a:spcAft>
              <a:buClr>
                <a:schemeClr val="accent2"/>
              </a:buClr>
              <a:buSzPts val="2600"/>
              <a:buNone/>
              <a:defRPr sz="2600">
                <a:solidFill>
                  <a:schemeClr val="accent2"/>
                </a:solidFill>
              </a:defRPr>
            </a:lvl4pPr>
            <a:lvl5pPr lvl="4" rtl="0">
              <a:spcBef>
                <a:spcPts val="800"/>
              </a:spcBef>
              <a:spcAft>
                <a:spcPts val="0"/>
              </a:spcAft>
              <a:buClr>
                <a:schemeClr val="accent2"/>
              </a:buClr>
              <a:buSzPts val="2600"/>
              <a:buNone/>
              <a:defRPr sz="2600">
                <a:solidFill>
                  <a:schemeClr val="accent2"/>
                </a:solidFill>
              </a:defRPr>
            </a:lvl5pPr>
            <a:lvl6pPr lvl="5" rtl="0">
              <a:spcBef>
                <a:spcPts val="800"/>
              </a:spcBef>
              <a:spcAft>
                <a:spcPts val="0"/>
              </a:spcAft>
              <a:buClr>
                <a:schemeClr val="accent2"/>
              </a:buClr>
              <a:buSzPts val="2600"/>
              <a:buNone/>
              <a:defRPr sz="2600">
                <a:solidFill>
                  <a:schemeClr val="accent2"/>
                </a:solidFill>
              </a:defRPr>
            </a:lvl6pPr>
            <a:lvl7pPr lvl="6" rtl="0">
              <a:spcBef>
                <a:spcPts val="800"/>
              </a:spcBef>
              <a:spcAft>
                <a:spcPts val="0"/>
              </a:spcAft>
              <a:buClr>
                <a:schemeClr val="accent2"/>
              </a:buClr>
              <a:buSzPts val="2600"/>
              <a:buNone/>
              <a:defRPr sz="2600">
                <a:solidFill>
                  <a:schemeClr val="accent2"/>
                </a:solidFill>
              </a:defRPr>
            </a:lvl7pPr>
            <a:lvl8pPr lvl="7" rtl="0">
              <a:spcBef>
                <a:spcPts val="800"/>
              </a:spcBef>
              <a:spcAft>
                <a:spcPts val="0"/>
              </a:spcAft>
              <a:buClr>
                <a:schemeClr val="accent2"/>
              </a:buClr>
              <a:buSzPts val="2600"/>
              <a:buNone/>
              <a:defRPr sz="2600">
                <a:solidFill>
                  <a:schemeClr val="accent2"/>
                </a:solidFill>
              </a:defRPr>
            </a:lvl8pPr>
            <a:lvl9pPr lvl="8" rtl="0">
              <a:spcBef>
                <a:spcPts val="800"/>
              </a:spcBef>
              <a:spcAft>
                <a:spcPts val="800"/>
              </a:spcAft>
              <a:buClr>
                <a:schemeClr val="accent2"/>
              </a:buClr>
              <a:buSzPts val="2600"/>
              <a:buNone/>
              <a:defRPr sz="2600">
                <a:solidFill>
                  <a:schemeClr val="accent2"/>
                </a:solidFill>
              </a:defRPr>
            </a:lvl9pPr>
          </a:lstStyle>
          <a:p>
            <a:endParaRPr/>
          </a:p>
        </p:txBody>
      </p:sp>
      <p:sp>
        <p:nvSpPr>
          <p:cNvPr id="22" name="Google Shape;22;p3"/>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 name="Google Shape;23;p3"/>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 name="Google Shape;24;p3"/>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 name="Google Shape;25;p3"/>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 name="Google Shape;26;p3"/>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7" name="Google Shape;27;p3"/>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 name="Google Shape;28;p3"/>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 name="Google Shape;29;p3"/>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75379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30"/>
        <p:cNvGrpSpPr/>
        <p:nvPr/>
      </p:nvGrpSpPr>
      <p:grpSpPr>
        <a:xfrm>
          <a:off x="0" y="0"/>
          <a:ext cx="0" cy="0"/>
          <a:chOff x="0" y="0"/>
          <a:chExt cx="0" cy="0"/>
        </a:xfrm>
      </p:grpSpPr>
      <p:sp>
        <p:nvSpPr>
          <p:cNvPr id="31" name="Google Shape;31;p4"/>
          <p:cNvSpPr/>
          <p:nvPr/>
        </p:nvSpPr>
        <p:spPr>
          <a:xfrm>
            <a:off x="228589" y="1362238"/>
            <a:ext cx="624618" cy="756540"/>
          </a:xfrm>
          <a:custGeom>
            <a:avLst/>
            <a:gdLst/>
            <a:ahLst/>
            <a:cxnLst/>
            <a:rect l="l" t="t" r="r" b="b"/>
            <a:pathLst>
              <a:path w="21600" h="21600" extrusionOk="0">
                <a:moveTo>
                  <a:pt x="21600" y="0"/>
                </a:moveTo>
                <a:lnTo>
                  <a:pt x="0" y="3233"/>
                </a:lnTo>
                <a:lnTo>
                  <a:pt x="0" y="21600"/>
                </a:lnTo>
                <a:lnTo>
                  <a:pt x="21600" y="18367"/>
                </a:lnTo>
                <a:lnTo>
                  <a:pt x="21600" y="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 name="Google Shape;32;p4"/>
          <p:cNvSpPr/>
          <p:nvPr/>
        </p:nvSpPr>
        <p:spPr>
          <a:xfrm>
            <a:off x="228589" y="876"/>
            <a:ext cx="624618" cy="1372356"/>
          </a:xfrm>
          <a:custGeom>
            <a:avLst/>
            <a:gdLst/>
            <a:ahLst/>
            <a:cxnLst/>
            <a:rect l="l" t="t" r="r" b="b"/>
            <a:pathLst>
              <a:path w="21600" h="21600" extrusionOk="0">
                <a:moveTo>
                  <a:pt x="21600" y="0"/>
                </a:moveTo>
                <a:lnTo>
                  <a:pt x="0" y="0"/>
                </a:lnTo>
                <a:lnTo>
                  <a:pt x="0" y="21600"/>
                </a:lnTo>
                <a:lnTo>
                  <a:pt x="21600" y="19818"/>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chemeClr val="accent3"/>
              </a:solidFill>
              <a:latin typeface="Calibri"/>
              <a:ea typeface="Calibri"/>
              <a:cs typeface="Calibri"/>
              <a:sym typeface="Calibri"/>
            </a:endParaRPr>
          </a:p>
        </p:txBody>
      </p:sp>
      <p:sp>
        <p:nvSpPr>
          <p:cNvPr id="33" name="Google Shape;33;p4"/>
          <p:cNvSpPr/>
          <p:nvPr/>
        </p:nvSpPr>
        <p:spPr>
          <a:xfrm>
            <a:off x="8520705" y="4146351"/>
            <a:ext cx="394686" cy="998028"/>
          </a:xfrm>
          <a:custGeom>
            <a:avLst/>
            <a:gdLst/>
            <a:ahLst/>
            <a:cxnLst/>
            <a:rect l="l" t="t" r="r" b="b"/>
            <a:pathLst>
              <a:path w="21600" h="21600" extrusionOk="0">
                <a:moveTo>
                  <a:pt x="0" y="21600"/>
                </a:moveTo>
                <a:lnTo>
                  <a:pt x="21600" y="21600"/>
                </a:lnTo>
                <a:lnTo>
                  <a:pt x="21600" y="0"/>
                </a:lnTo>
                <a:lnTo>
                  <a:pt x="0" y="154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 name="Google Shape;34;p4"/>
          <p:cNvSpPr txBox="1">
            <a:spLocks noGrp="1"/>
          </p:cNvSpPr>
          <p:nvPr>
            <p:ph type="body" idx="1"/>
          </p:nvPr>
        </p:nvSpPr>
        <p:spPr>
          <a:xfrm>
            <a:off x="1030663" y="1529125"/>
            <a:ext cx="4879500" cy="2959800"/>
          </a:xfrm>
          <a:prstGeom prst="rect">
            <a:avLst/>
          </a:prstGeom>
        </p:spPr>
        <p:txBody>
          <a:bodyPr spcFirstLastPara="1" wrap="square" lIns="0" tIns="0" rIns="0" bIns="0" anchor="t" anchorCtr="0">
            <a:noAutofit/>
          </a:bodyPr>
          <a:lstStyle>
            <a:lvl1pPr marL="457200" lvl="0" indent="-431800" rtl="0">
              <a:spcBef>
                <a:spcPts val="0"/>
              </a:spcBef>
              <a:spcAft>
                <a:spcPts val="0"/>
              </a:spcAft>
              <a:buClr>
                <a:schemeClr val="lt1"/>
              </a:buClr>
              <a:buSzPts val="3200"/>
              <a:buChar char="▸"/>
              <a:defRPr sz="3200">
                <a:solidFill>
                  <a:schemeClr val="lt1"/>
                </a:solidFill>
              </a:defRPr>
            </a:lvl1pPr>
            <a:lvl2pPr marL="914400" lvl="1" indent="-431800" rtl="0">
              <a:spcBef>
                <a:spcPts val="800"/>
              </a:spcBef>
              <a:spcAft>
                <a:spcPts val="0"/>
              </a:spcAft>
              <a:buClr>
                <a:schemeClr val="lt1"/>
              </a:buClr>
              <a:buSzPts val="3200"/>
              <a:buChar char="▹"/>
              <a:defRPr sz="3200">
                <a:solidFill>
                  <a:schemeClr val="lt1"/>
                </a:solidFill>
              </a:defRPr>
            </a:lvl2pPr>
            <a:lvl3pPr marL="1371600" lvl="2" indent="-431800" rtl="0">
              <a:spcBef>
                <a:spcPts val="800"/>
              </a:spcBef>
              <a:spcAft>
                <a:spcPts val="0"/>
              </a:spcAft>
              <a:buClr>
                <a:schemeClr val="lt1"/>
              </a:buClr>
              <a:buSzPts val="3200"/>
              <a:buChar char="■"/>
              <a:defRPr sz="3200">
                <a:solidFill>
                  <a:schemeClr val="lt1"/>
                </a:solidFill>
              </a:defRPr>
            </a:lvl3pPr>
            <a:lvl4pPr marL="1828800" lvl="3" indent="-431800" rtl="0">
              <a:spcBef>
                <a:spcPts val="800"/>
              </a:spcBef>
              <a:spcAft>
                <a:spcPts val="0"/>
              </a:spcAft>
              <a:buClr>
                <a:schemeClr val="lt1"/>
              </a:buClr>
              <a:buSzPts val="3200"/>
              <a:buChar char="●"/>
              <a:defRPr sz="3200">
                <a:solidFill>
                  <a:schemeClr val="lt1"/>
                </a:solidFill>
              </a:defRPr>
            </a:lvl4pPr>
            <a:lvl5pPr marL="2286000" lvl="4" indent="-431800" rtl="0">
              <a:spcBef>
                <a:spcPts val="800"/>
              </a:spcBef>
              <a:spcAft>
                <a:spcPts val="0"/>
              </a:spcAft>
              <a:buClr>
                <a:schemeClr val="lt1"/>
              </a:buClr>
              <a:buSzPts val="3200"/>
              <a:buChar char="○"/>
              <a:defRPr sz="3200">
                <a:solidFill>
                  <a:schemeClr val="lt1"/>
                </a:solidFill>
              </a:defRPr>
            </a:lvl5pPr>
            <a:lvl6pPr marL="2743200" lvl="5" indent="-431800" rtl="0">
              <a:spcBef>
                <a:spcPts val="800"/>
              </a:spcBef>
              <a:spcAft>
                <a:spcPts val="0"/>
              </a:spcAft>
              <a:buClr>
                <a:schemeClr val="lt1"/>
              </a:buClr>
              <a:buSzPts val="3200"/>
              <a:buChar char="■"/>
              <a:defRPr sz="3200">
                <a:solidFill>
                  <a:schemeClr val="lt1"/>
                </a:solidFill>
              </a:defRPr>
            </a:lvl6pPr>
            <a:lvl7pPr marL="3200400" lvl="6" indent="-431800" rtl="0">
              <a:spcBef>
                <a:spcPts val="800"/>
              </a:spcBef>
              <a:spcAft>
                <a:spcPts val="0"/>
              </a:spcAft>
              <a:buClr>
                <a:schemeClr val="lt1"/>
              </a:buClr>
              <a:buSzPts val="3200"/>
              <a:buChar char="●"/>
              <a:defRPr sz="3200">
                <a:solidFill>
                  <a:schemeClr val="lt1"/>
                </a:solidFill>
              </a:defRPr>
            </a:lvl7pPr>
            <a:lvl8pPr marL="3657600" lvl="7" indent="-431800" rtl="0">
              <a:spcBef>
                <a:spcPts val="800"/>
              </a:spcBef>
              <a:spcAft>
                <a:spcPts val="0"/>
              </a:spcAft>
              <a:buClr>
                <a:schemeClr val="lt1"/>
              </a:buClr>
              <a:buSzPts val="3200"/>
              <a:buChar char="○"/>
              <a:defRPr sz="3200">
                <a:solidFill>
                  <a:schemeClr val="lt1"/>
                </a:solidFill>
              </a:defRPr>
            </a:lvl8pPr>
            <a:lvl9pPr marL="4114800" lvl="8" indent="-431800" rtl="0">
              <a:spcBef>
                <a:spcPts val="800"/>
              </a:spcBef>
              <a:spcAft>
                <a:spcPts val="800"/>
              </a:spcAft>
              <a:buClr>
                <a:schemeClr val="lt1"/>
              </a:buClr>
              <a:buSzPts val="3200"/>
              <a:buChar char="■"/>
              <a:defRPr sz="3200">
                <a:solidFill>
                  <a:schemeClr val="lt1"/>
                </a:solidFill>
              </a:defRPr>
            </a:lvl9pPr>
          </a:lstStyle>
          <a:p>
            <a:endParaRPr/>
          </a:p>
        </p:txBody>
      </p:sp>
      <p:sp>
        <p:nvSpPr>
          <p:cNvPr id="35" name="Google Shape;35;p4"/>
          <p:cNvSpPr txBox="1"/>
          <p:nvPr/>
        </p:nvSpPr>
        <p:spPr>
          <a:xfrm>
            <a:off x="346977" y="1296229"/>
            <a:ext cx="582000" cy="669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400">
                <a:solidFill>
                  <a:schemeClr val="lt1"/>
                </a:solidFill>
                <a:latin typeface="News Cycle"/>
                <a:ea typeface="News Cycle"/>
                <a:cs typeface="News Cycle"/>
                <a:sym typeface="News Cycle"/>
              </a:rPr>
              <a:t>“</a:t>
            </a:r>
            <a:endParaRPr sz="10400">
              <a:solidFill>
                <a:schemeClr val="lt1"/>
              </a:solidFill>
              <a:latin typeface="News Cycle"/>
              <a:ea typeface="News Cycle"/>
              <a:cs typeface="News Cycle"/>
              <a:sym typeface="News Cycle"/>
            </a:endParaRPr>
          </a:p>
        </p:txBody>
      </p:sp>
      <p:sp>
        <p:nvSpPr>
          <p:cNvPr id="36" name="Google Shape;36;p4"/>
          <p:cNvSpPr txBox="1">
            <a:spLocks noGrp="1"/>
          </p:cNvSpPr>
          <p:nvPr>
            <p:ph type="sldNum" idx="12"/>
          </p:nvPr>
        </p:nvSpPr>
        <p:spPr>
          <a:xfrm>
            <a:off x="8520650" y="4688650"/>
            <a:ext cx="394800" cy="4548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ctr" rtl="0">
              <a:spcBef>
                <a:spcPts val="0"/>
              </a:spcBef>
              <a:spcAft>
                <a:spcPts val="0"/>
              </a:spcAft>
              <a:buNone/>
            </a:pPr>
            <a:fld id="{00000000-1234-1234-1234-123412341234}" type="slidenum">
              <a:rPr lang="en"/>
              <a:t>‹#›</a:t>
            </a:fld>
            <a:endParaRPr/>
          </a:p>
        </p:txBody>
      </p:sp>
      <p:sp>
        <p:nvSpPr>
          <p:cNvPr id="37" name="Google Shape;37;p4"/>
          <p:cNvSpPr/>
          <p:nvPr/>
        </p:nvSpPr>
        <p:spPr>
          <a:xfrm>
            <a:off x="7497540" y="3233808"/>
            <a:ext cx="920376" cy="1487592"/>
          </a:xfrm>
          <a:custGeom>
            <a:avLst/>
            <a:gdLst/>
            <a:ahLst/>
            <a:cxnLst/>
            <a:rect l="l" t="t" r="r" b="b"/>
            <a:pathLst>
              <a:path w="21600" h="21600" extrusionOk="0">
                <a:moveTo>
                  <a:pt x="21600" y="0"/>
                </a:moveTo>
                <a:lnTo>
                  <a:pt x="0" y="2423"/>
                </a:lnTo>
                <a:lnTo>
                  <a:pt x="0" y="21600"/>
                </a:lnTo>
                <a:lnTo>
                  <a:pt x="21600" y="19177"/>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 name="Google Shape;38;p4"/>
          <p:cNvSpPr/>
          <p:nvPr/>
        </p:nvSpPr>
        <p:spPr>
          <a:xfrm>
            <a:off x="6103018" y="876"/>
            <a:ext cx="1291734" cy="2498796"/>
          </a:xfrm>
          <a:custGeom>
            <a:avLst/>
            <a:gdLst/>
            <a:ahLst/>
            <a:cxnLst/>
            <a:rect l="l" t="t" r="r" b="b"/>
            <a:pathLst>
              <a:path w="21600" h="21600" extrusionOk="0">
                <a:moveTo>
                  <a:pt x="21600" y="0"/>
                </a:moveTo>
                <a:lnTo>
                  <a:pt x="0" y="0"/>
                </a:lnTo>
                <a:lnTo>
                  <a:pt x="0" y="21600"/>
                </a:lnTo>
                <a:lnTo>
                  <a:pt x="21600" y="1957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 name="Google Shape;39;p4"/>
          <p:cNvSpPr/>
          <p:nvPr/>
        </p:nvSpPr>
        <p:spPr>
          <a:xfrm>
            <a:off x="7497540" y="875"/>
            <a:ext cx="920376" cy="3296322"/>
          </a:xfrm>
          <a:custGeom>
            <a:avLst/>
            <a:gdLst/>
            <a:ahLst/>
            <a:cxnLst/>
            <a:rect l="l" t="t" r="r" b="b"/>
            <a:pathLst>
              <a:path w="21600" h="21600" extrusionOk="0">
                <a:moveTo>
                  <a:pt x="0" y="21600"/>
                </a:moveTo>
                <a:lnTo>
                  <a:pt x="21600" y="20506"/>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 name="Google Shape;40;p4"/>
          <p:cNvSpPr/>
          <p:nvPr/>
        </p:nvSpPr>
        <p:spPr>
          <a:xfrm>
            <a:off x="6103018" y="2373413"/>
            <a:ext cx="1291734" cy="2771010"/>
          </a:xfrm>
          <a:custGeom>
            <a:avLst/>
            <a:gdLst/>
            <a:ahLst/>
            <a:cxnLst/>
            <a:rect l="l" t="t" r="r" b="b"/>
            <a:pathLst>
              <a:path w="21600" h="21600" extrusionOk="0">
                <a:moveTo>
                  <a:pt x="21600" y="0"/>
                </a:moveTo>
                <a:lnTo>
                  <a:pt x="0" y="1826"/>
                </a:lnTo>
                <a:lnTo>
                  <a:pt x="0" y="21600"/>
                </a:lnTo>
                <a:lnTo>
                  <a:pt x="21600" y="2160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10317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3.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79639"/>
      </p:ext>
    </p:extLst>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55300" y="1430147"/>
            <a:ext cx="7433400" cy="30339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a:ea typeface="Montserrat"/>
                <a:cs typeface="Montserrat"/>
                <a:sym typeface="Montserrat"/>
              </a:defRPr>
            </a:lvl1pPr>
            <a:lvl2pPr lvl="1" algn="r" rtl="0">
              <a:buNone/>
              <a:defRPr sz="1300" b="1">
                <a:solidFill>
                  <a:schemeClr val="dk2"/>
                </a:solidFill>
                <a:latin typeface="Montserrat"/>
                <a:ea typeface="Montserrat"/>
                <a:cs typeface="Montserrat"/>
                <a:sym typeface="Montserrat"/>
              </a:defRPr>
            </a:lvl2pPr>
            <a:lvl3pPr lvl="2" algn="r" rtl="0">
              <a:buNone/>
              <a:defRPr sz="1300" b="1">
                <a:solidFill>
                  <a:schemeClr val="dk2"/>
                </a:solidFill>
                <a:latin typeface="Montserrat"/>
                <a:ea typeface="Montserrat"/>
                <a:cs typeface="Montserrat"/>
                <a:sym typeface="Montserrat"/>
              </a:defRPr>
            </a:lvl3pPr>
            <a:lvl4pPr lvl="3" algn="r" rtl="0">
              <a:buNone/>
              <a:defRPr sz="1300" b="1">
                <a:solidFill>
                  <a:schemeClr val="dk2"/>
                </a:solidFill>
                <a:latin typeface="Montserrat"/>
                <a:ea typeface="Montserrat"/>
                <a:cs typeface="Montserrat"/>
                <a:sym typeface="Montserrat"/>
              </a:defRPr>
            </a:lvl4pPr>
            <a:lvl5pPr lvl="4" algn="r" rtl="0">
              <a:buNone/>
              <a:defRPr sz="1300" b="1">
                <a:solidFill>
                  <a:schemeClr val="dk2"/>
                </a:solidFill>
                <a:latin typeface="Montserrat"/>
                <a:ea typeface="Montserrat"/>
                <a:cs typeface="Montserrat"/>
                <a:sym typeface="Montserrat"/>
              </a:defRPr>
            </a:lvl5pPr>
            <a:lvl6pPr lvl="5" algn="r" rtl="0">
              <a:buNone/>
              <a:defRPr sz="1300" b="1">
                <a:solidFill>
                  <a:schemeClr val="dk2"/>
                </a:solidFill>
                <a:latin typeface="Montserrat"/>
                <a:ea typeface="Montserrat"/>
                <a:cs typeface="Montserrat"/>
                <a:sym typeface="Montserrat"/>
              </a:defRPr>
            </a:lvl6pPr>
            <a:lvl7pPr lvl="6" algn="r" rtl="0">
              <a:buNone/>
              <a:defRPr sz="1300" b="1">
                <a:solidFill>
                  <a:schemeClr val="dk2"/>
                </a:solidFill>
                <a:latin typeface="Montserrat"/>
                <a:ea typeface="Montserrat"/>
                <a:cs typeface="Montserrat"/>
                <a:sym typeface="Montserrat"/>
              </a:defRPr>
            </a:lvl7pPr>
            <a:lvl8pPr lvl="7" algn="r" rtl="0">
              <a:buNone/>
              <a:defRPr sz="1300" b="1">
                <a:solidFill>
                  <a:schemeClr val="dk2"/>
                </a:solidFill>
                <a:latin typeface="Montserrat"/>
                <a:ea typeface="Montserrat"/>
                <a:cs typeface="Montserrat"/>
                <a:sym typeface="Montserrat"/>
              </a:defRPr>
            </a:lvl8pPr>
            <a:lvl9pPr lvl="8" algn="r" rtl="0">
              <a:buNone/>
              <a:defRPr sz="1300" b="1">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8763393"/>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0298CD5-6C1E-4009-B41F-6DF62E31D3BE}" type="datetimeFigureOut">
              <a:rPr lang="en-US" dirty="0"/>
              <a:pPr/>
              <a:t>6/4/2021</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pPr marL="0" lvl="0" indent="0" algn="ctr" rtl="0">
              <a:spcBef>
                <a:spcPts val="0"/>
              </a:spcBef>
              <a:spcAft>
                <a:spcPts val="0"/>
              </a:spcAft>
              <a:buNone/>
            </a:pPr>
            <a:fld id="{00000000-1234-1234-1234-123412341234}" type="slidenum">
              <a:rPr lang="en" smtClean="0"/>
              <a:t>‹#›</a:t>
            </a:fld>
            <a:endParaRPr lang="en"/>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8693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cholar.google.com/scholar_lookup?title=Age%20and%20gender%20classification%20using%20convolutional%20neural%20networks&amp;author=G.%20Levi%20&amp;author=T.%20Hassncer" TargetMode="External"/><Relationship Id="rId7" Type="http://schemas.openxmlformats.org/officeDocument/2006/relationships/hyperlink" Target="https://towardsdatascience.com/a-simple-guide-to-command-line-arguments-with-argparse-6824c30ab1c3?gi=854db45267a0#:~:text=The%20standard%20Python%20library%20argparse,to%20be%20parsed%20and%20utilized" TargetMode="External"/><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hyperlink" Target="https://opencv-python-tutroals.readthedocs.io/en/latest/py_tutorials/py_setup/py_setup_in_windows/py_setup_in_windows.html" TargetMode="External"/><Relationship Id="rId5" Type="http://schemas.openxmlformats.org/officeDocument/2006/relationships/hyperlink" Target="https://talhassner.github.io/home/projects/Adience/Adience-data.html#agegender" TargetMode="External"/><Relationship Id="rId4" Type="http://schemas.openxmlformats.org/officeDocument/2006/relationships/hyperlink" Target="https://opencv.or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talhassner.github.io/home/publication/2015_CVPR"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Face and </a:t>
            </a:r>
            <a:r>
              <a:rPr lang="en" dirty="0"/>
              <a:t>Age  </a:t>
            </a:r>
            <a:r>
              <a:rPr lang="en" dirty="0">
                <a:solidFill>
                  <a:srgbClr val="FFD629"/>
                </a:solidFill>
              </a:rPr>
              <a:t>Detection</a:t>
            </a:r>
            <a:endParaRPr dirty="0">
              <a:solidFill>
                <a:srgbClr val="FFD629"/>
              </a:solidFill>
            </a:endParaRPr>
          </a:p>
        </p:txBody>
      </p:sp>
      <p:pic>
        <p:nvPicPr>
          <p:cNvPr id="2050" name="Picture 2" descr="At What Age Does Erectile Dysfunction Start? - GoodRx">
            <a:extLst>
              <a:ext uri="{FF2B5EF4-FFF2-40B4-BE49-F238E27FC236}">
                <a16:creationId xmlns:a16="http://schemas.microsoft.com/office/drawing/2014/main" id="{A7A858C4-BB3A-49A5-A3B0-6CF3E0E49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39" y="1614437"/>
            <a:ext cx="2390775" cy="1914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4561-C47B-4F91-8A42-35DB1145C002}"/>
              </a:ext>
            </a:extLst>
          </p:cNvPr>
          <p:cNvSpPr>
            <a:spLocks noGrp="1"/>
          </p:cNvSpPr>
          <p:nvPr>
            <p:ph type="title"/>
          </p:nvPr>
        </p:nvSpPr>
        <p:spPr/>
        <p:txBody>
          <a:bodyPr/>
          <a:lstStyle/>
          <a:p>
            <a:r>
              <a:rPr lang="en-IN" dirty="0"/>
              <a:t>Reason</a:t>
            </a:r>
          </a:p>
        </p:txBody>
      </p:sp>
      <p:sp>
        <p:nvSpPr>
          <p:cNvPr id="3" name="Text Placeholder 2">
            <a:extLst>
              <a:ext uri="{FF2B5EF4-FFF2-40B4-BE49-F238E27FC236}">
                <a16:creationId xmlns:a16="http://schemas.microsoft.com/office/drawing/2014/main" id="{83107E2A-982C-4234-B20B-7870CABCC1F7}"/>
              </a:ext>
            </a:extLst>
          </p:cNvPr>
          <p:cNvSpPr>
            <a:spLocks noGrp="1"/>
          </p:cNvSpPr>
          <p:nvPr>
            <p:ph type="body" idx="1"/>
          </p:nvPr>
        </p:nvSpPr>
        <p:spPr/>
        <p:txBody>
          <a:bodyPr/>
          <a:lstStyle/>
          <a:p>
            <a:r>
              <a:rPr lang="en-US" sz="1800" b="0" i="0" dirty="0">
                <a:solidFill>
                  <a:srgbClr val="051E50"/>
                </a:solidFill>
                <a:effectLst/>
                <a:latin typeface="proxima-nova"/>
              </a:rPr>
              <a:t>Once you start treating age prediction as a regression problem, it becomes </a:t>
            </a:r>
            <a:r>
              <a:rPr lang="en-US" sz="1800" b="0" i="1" dirty="0">
                <a:solidFill>
                  <a:srgbClr val="051E50"/>
                </a:solidFill>
                <a:effectLst/>
                <a:latin typeface="proxima-nova"/>
              </a:rPr>
              <a:t>significantly</a:t>
            </a:r>
            <a:r>
              <a:rPr lang="en-US" sz="1800" b="0" i="0" dirty="0">
                <a:solidFill>
                  <a:srgbClr val="051E50"/>
                </a:solidFill>
                <a:effectLst/>
                <a:latin typeface="proxima-nova"/>
              </a:rPr>
              <a:t> harder for a model to accurately predict a single value representing that person’s image.</a:t>
            </a:r>
          </a:p>
          <a:p>
            <a:r>
              <a:rPr lang="en-US" sz="1800" b="0" i="0" dirty="0">
                <a:solidFill>
                  <a:srgbClr val="051E50"/>
                </a:solidFill>
                <a:effectLst/>
                <a:latin typeface="proxima-nova"/>
              </a:rPr>
              <a:t>However, if you treat it as a classification problem, defining buckets/age brackets for the model, our age predictor model becomes easier to train, often yielding substantially higher accuracy than regression-based prediction alone.</a:t>
            </a:r>
            <a:endParaRPr lang="en-IN" sz="1800" dirty="0"/>
          </a:p>
        </p:txBody>
      </p:sp>
      <p:sp>
        <p:nvSpPr>
          <p:cNvPr id="4" name="Slide Number Placeholder 3">
            <a:extLst>
              <a:ext uri="{FF2B5EF4-FFF2-40B4-BE49-F238E27FC236}">
                <a16:creationId xmlns:a16="http://schemas.microsoft.com/office/drawing/2014/main" id="{D6AFA5BF-A813-4039-ABCD-19696229BF7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068231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AlexNet-like Architecture</a:t>
            </a:r>
            <a:endParaRPr dirty="0"/>
          </a:p>
        </p:txBody>
      </p:sp>
      <p:graphicFrame>
        <p:nvGraphicFramePr>
          <p:cNvPr id="248" name="Google Shape;248;p24"/>
          <p:cNvGraphicFramePr/>
          <p:nvPr>
            <p:extLst>
              <p:ext uri="{D42A27DB-BD31-4B8C-83A1-F6EECF244321}">
                <p14:modId xmlns:p14="http://schemas.microsoft.com/office/powerpoint/2010/main" val="82547685"/>
              </p:ext>
            </p:extLst>
          </p:nvPr>
        </p:nvGraphicFramePr>
        <p:xfrm>
          <a:off x="1044500" y="2285999"/>
          <a:ext cx="6835476" cy="1883584"/>
        </p:xfrm>
        <a:graphic>
          <a:graphicData uri="http://schemas.openxmlformats.org/drawingml/2006/table">
            <a:tbl>
              <a:tblPr>
                <a:noFill/>
                <a:tableStyleId>{67F38A07-D7B8-4D88-859F-E63A7DEED6EB}</a:tableStyleId>
              </a:tblPr>
              <a:tblGrid>
                <a:gridCol w="3406737">
                  <a:extLst>
                    <a:ext uri="{9D8B030D-6E8A-4147-A177-3AD203B41FA5}">
                      <a16:colId xmlns:a16="http://schemas.microsoft.com/office/drawing/2014/main" val="20000"/>
                    </a:ext>
                  </a:extLst>
                </a:gridCol>
                <a:gridCol w="3428739">
                  <a:extLst>
                    <a:ext uri="{9D8B030D-6E8A-4147-A177-3AD203B41FA5}">
                      <a16:colId xmlns:a16="http://schemas.microsoft.com/office/drawing/2014/main" val="20001"/>
                    </a:ext>
                  </a:extLst>
                </a:gridCol>
              </a:tblGrid>
              <a:tr h="470896">
                <a:tc>
                  <a:txBody>
                    <a:bodyPr/>
                    <a:lstStyle/>
                    <a:p>
                      <a:pPr marL="0" lvl="0" indent="0" algn="ctr" rtl="0">
                        <a:spcBef>
                          <a:spcPts val="0"/>
                        </a:spcBef>
                        <a:spcAft>
                          <a:spcPts val="0"/>
                        </a:spcAft>
                        <a:buNone/>
                      </a:pPr>
                      <a:r>
                        <a:rPr lang="en-IN" sz="1800" b="1" dirty="0">
                          <a:solidFill>
                            <a:schemeClr val="tx1"/>
                          </a:solidFill>
                          <a:latin typeface="Red Hat Text"/>
                          <a:ea typeface="Red Hat Text"/>
                          <a:cs typeface="Red Hat Text"/>
                          <a:sym typeface="Red Hat Text"/>
                        </a:rPr>
                        <a:t>0-2</a:t>
                      </a:r>
                      <a:endParaRPr sz="1800" b="1" dirty="0">
                        <a:solidFill>
                          <a:schemeClr val="tx1"/>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tx1"/>
                          </a:solidFill>
                          <a:latin typeface="Red Hat Text"/>
                          <a:ea typeface="Red Hat Text"/>
                          <a:cs typeface="Red Hat Text"/>
                          <a:sym typeface="Red Hat Text"/>
                        </a:rPr>
                        <a:t>25-32</a:t>
                      </a:r>
                      <a:endParaRPr sz="1800" b="1" dirty="0">
                        <a:solidFill>
                          <a:schemeClr val="tx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0"/>
                  </a:ext>
                </a:extLst>
              </a:tr>
              <a:tr h="470896">
                <a:tc>
                  <a:txBody>
                    <a:bodyPr/>
                    <a:lstStyle/>
                    <a:p>
                      <a:pPr marL="0" lvl="0" indent="0" algn="ctr" rtl="0">
                        <a:spcBef>
                          <a:spcPts val="0"/>
                        </a:spcBef>
                        <a:spcAft>
                          <a:spcPts val="0"/>
                        </a:spcAft>
                        <a:buNone/>
                      </a:pPr>
                      <a:r>
                        <a:rPr lang="en-IN" sz="1800" b="1" dirty="0">
                          <a:solidFill>
                            <a:schemeClr val="tx1"/>
                          </a:solidFill>
                          <a:latin typeface="Red Hat Text"/>
                          <a:ea typeface="Red Hat Text"/>
                          <a:cs typeface="Red Hat Text"/>
                          <a:sym typeface="Red Hat Text"/>
                        </a:rPr>
                        <a:t>4-6</a:t>
                      </a:r>
                      <a:endParaRPr sz="1800" b="1" dirty="0">
                        <a:solidFill>
                          <a:schemeClr val="tx1"/>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dirty="0">
                          <a:solidFill>
                            <a:schemeClr val="dk1"/>
                          </a:solidFill>
                          <a:latin typeface="Red Hat Text"/>
                          <a:ea typeface="Red Hat Text"/>
                          <a:cs typeface="Red Hat Text"/>
                          <a:sym typeface="Red Hat Text"/>
                        </a:rPr>
                        <a:t>38-43</a:t>
                      </a:r>
                      <a:endParaRPr sz="1800" b="1" dirty="0">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70896">
                <a:tc>
                  <a:txBody>
                    <a:bodyPr/>
                    <a:lstStyle/>
                    <a:p>
                      <a:pPr marL="0" lvl="0" indent="0" algn="ctr" rtl="0">
                        <a:spcBef>
                          <a:spcPts val="0"/>
                        </a:spcBef>
                        <a:spcAft>
                          <a:spcPts val="0"/>
                        </a:spcAft>
                        <a:buNone/>
                      </a:pPr>
                      <a:r>
                        <a:rPr lang="en" sz="1800" b="1" dirty="0">
                          <a:solidFill>
                            <a:schemeClr val="tx1"/>
                          </a:solidFill>
                          <a:latin typeface="Red Hat Text"/>
                          <a:ea typeface="Red Hat Text"/>
                          <a:cs typeface="Red Hat Text"/>
                          <a:sym typeface="Red Hat Text"/>
                        </a:rPr>
                        <a:t>8-12</a:t>
                      </a:r>
                      <a:endParaRPr sz="1800" b="1" dirty="0">
                        <a:solidFill>
                          <a:schemeClr val="tx1"/>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dk1"/>
                          </a:solidFill>
                          <a:latin typeface="Red Hat Text"/>
                          <a:ea typeface="Red Hat Text"/>
                          <a:cs typeface="Red Hat Text"/>
                          <a:sym typeface="Red Hat Text"/>
                        </a:rPr>
                        <a:t>48-53</a:t>
                      </a:r>
                      <a:endParaRPr sz="1800" b="1" dirty="0">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470896">
                <a:tc>
                  <a:txBody>
                    <a:bodyPr/>
                    <a:lstStyle/>
                    <a:p>
                      <a:pPr marL="0" lvl="0" indent="0" algn="ctr" rtl="0">
                        <a:spcBef>
                          <a:spcPts val="0"/>
                        </a:spcBef>
                        <a:spcAft>
                          <a:spcPts val="0"/>
                        </a:spcAft>
                        <a:buNone/>
                      </a:pPr>
                      <a:r>
                        <a:rPr lang="en" sz="1800" b="1" dirty="0">
                          <a:solidFill>
                            <a:schemeClr val="tx1"/>
                          </a:solidFill>
                          <a:latin typeface="Red Hat Text"/>
                          <a:ea typeface="Red Hat Text"/>
                          <a:cs typeface="Red Hat Text"/>
                          <a:sym typeface="Red Hat Text"/>
                        </a:rPr>
                        <a:t>15-20</a:t>
                      </a:r>
                      <a:endParaRPr sz="1800" b="1" dirty="0">
                        <a:solidFill>
                          <a:schemeClr val="tx1"/>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dirty="0">
                          <a:solidFill>
                            <a:schemeClr val="dk1"/>
                          </a:solidFill>
                          <a:latin typeface="Red Hat Text"/>
                          <a:ea typeface="Red Hat Text"/>
                          <a:cs typeface="Red Hat Text"/>
                          <a:sym typeface="Red Hat Text"/>
                        </a:rPr>
                        <a:t>60+</a:t>
                      </a:r>
                      <a:endParaRPr sz="1800" b="1" dirty="0">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49" name="Google Shape;249;p2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250" name="Google Shape;250;p24"/>
          <p:cNvGrpSpPr/>
          <p:nvPr/>
        </p:nvGrpSpPr>
        <p:grpSpPr>
          <a:xfrm>
            <a:off x="608924" y="892350"/>
            <a:ext cx="210524" cy="333750"/>
            <a:chOff x="899801" y="909674"/>
            <a:chExt cx="250475" cy="397085"/>
          </a:xfrm>
        </p:grpSpPr>
        <p:sp>
          <p:nvSpPr>
            <p:cNvPr id="251" name="Google Shape;251;p24"/>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76;p20">
            <a:extLst>
              <a:ext uri="{FF2B5EF4-FFF2-40B4-BE49-F238E27FC236}">
                <a16:creationId xmlns:a16="http://schemas.microsoft.com/office/drawing/2014/main" id="{EAEB00C7-699D-49D9-91FD-D3544E05E441}"/>
              </a:ext>
            </a:extLst>
          </p:cNvPr>
          <p:cNvSpPr txBox="1">
            <a:spLocks/>
          </p:cNvSpPr>
          <p:nvPr/>
        </p:nvSpPr>
        <p:spPr>
          <a:xfrm>
            <a:off x="1044446" y="1468375"/>
            <a:ext cx="6835476" cy="633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i="0" dirty="0">
                <a:solidFill>
                  <a:schemeClr val="accent4">
                    <a:lumMod val="75000"/>
                  </a:schemeClr>
                </a:solidFill>
                <a:effectLst/>
                <a:latin typeface="proxima-nova"/>
              </a:rPr>
              <a:t>In the paper, the authors propose a simplistic </a:t>
            </a:r>
            <a:r>
              <a:rPr lang="en-US" sz="1800" b="1" i="0" dirty="0" err="1">
                <a:solidFill>
                  <a:schemeClr val="accent4">
                    <a:lumMod val="75000"/>
                  </a:schemeClr>
                </a:solidFill>
                <a:effectLst/>
                <a:latin typeface="proxima-nova"/>
              </a:rPr>
              <a:t>AlexNet</a:t>
            </a:r>
            <a:r>
              <a:rPr lang="en-US" sz="1800" b="1" i="0" dirty="0">
                <a:solidFill>
                  <a:schemeClr val="accent4">
                    <a:lumMod val="75000"/>
                  </a:schemeClr>
                </a:solidFill>
                <a:effectLst/>
                <a:latin typeface="proxima-nova"/>
              </a:rPr>
              <a:t>-like architecture that learns a total of eight age brackets:</a:t>
            </a:r>
            <a:endParaRPr lang="en-US" sz="1800" dirty="0">
              <a:solidFill>
                <a:schemeClr val="accent4">
                  <a:lumMod val="7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ctrTitle"/>
          </p:nvPr>
        </p:nvSpPr>
        <p:spPr>
          <a:xfrm>
            <a:off x="363071" y="1793401"/>
            <a:ext cx="6710081" cy="155669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Implementation Details</a:t>
            </a:r>
            <a:endParaRPr sz="4800" dirty="0"/>
          </a:p>
        </p:txBody>
      </p:sp>
      <p:pic>
        <p:nvPicPr>
          <p:cNvPr id="1030" name="Picture 6" descr="What is the Importance of Teamwork? - Leverage Edu">
            <a:extLst>
              <a:ext uri="{FF2B5EF4-FFF2-40B4-BE49-F238E27FC236}">
                <a16:creationId xmlns:a16="http://schemas.microsoft.com/office/drawing/2014/main" id="{AC67D948-A0C7-42A8-8165-D9A49DA71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9" y="2571749"/>
            <a:ext cx="2837329" cy="22691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Tech stack</a:t>
            </a:r>
            <a:endParaRPr dirty="0"/>
          </a:p>
        </p:txBody>
      </p:sp>
      <p:sp>
        <p:nvSpPr>
          <p:cNvPr id="122" name="Google Shape;122;p17"/>
          <p:cNvSpPr txBox="1">
            <a:spLocks noGrp="1"/>
          </p:cNvSpPr>
          <p:nvPr>
            <p:ph type="body" idx="1"/>
          </p:nvPr>
        </p:nvSpPr>
        <p:spPr>
          <a:prstGeom prst="rect">
            <a:avLst/>
          </a:prstGeom>
        </p:spPr>
        <p:txBody>
          <a:bodyPr spcFirstLastPara="1" wrap="square" lIns="0" tIns="0" rIns="0" bIns="0" anchor="t" anchorCtr="0">
            <a:noAutofit/>
          </a:bodyPr>
          <a:lstStyle/>
          <a:p>
            <a:pPr marL="76200" lvl="0" indent="0" algn="l" rtl="0">
              <a:spcBef>
                <a:spcPts val="0"/>
              </a:spcBef>
              <a:spcAft>
                <a:spcPts val="0"/>
              </a:spcAft>
              <a:buSzPts val="2400"/>
              <a:buNone/>
            </a:pPr>
            <a:r>
              <a:rPr lang="en" sz="1600" b="1" dirty="0"/>
              <a:t>OpenCV: </a:t>
            </a:r>
          </a:p>
          <a:p>
            <a:pPr marL="457200" lvl="0" indent="-381000" algn="l" rtl="0">
              <a:spcBef>
                <a:spcPts val="0"/>
              </a:spcBef>
              <a:spcAft>
                <a:spcPts val="0"/>
              </a:spcAft>
              <a:buSzPts val="2400"/>
              <a:buChar char="●"/>
            </a:pPr>
            <a:r>
              <a:rPr lang="en" sz="1600" dirty="0"/>
              <a:t>It</a:t>
            </a:r>
            <a:r>
              <a:rPr lang="en-US" sz="1600" b="0" i="0" dirty="0">
                <a:solidFill>
                  <a:srgbClr val="202124"/>
                </a:solidFill>
                <a:effectLst/>
                <a:latin typeface="arial" panose="020B0604020202020204" pitchFamily="34" charset="0"/>
              </a:rPr>
              <a:t> is a cross-platform library using which we can develop real-time computer vision applications. It mainly focuses on image processing, video capture and analysis including features like face detection and object detection</a:t>
            </a:r>
            <a:r>
              <a:rPr lang="en-US" b="0" i="0" dirty="0">
                <a:solidFill>
                  <a:srgbClr val="202124"/>
                </a:solidFill>
                <a:effectLst/>
                <a:latin typeface="arial" panose="020B0604020202020204" pitchFamily="34" charset="0"/>
              </a:rPr>
              <a:t>.</a:t>
            </a:r>
          </a:p>
        </p:txBody>
      </p:sp>
      <p:sp>
        <p:nvSpPr>
          <p:cNvPr id="2" name="Text Placeholder 1">
            <a:extLst>
              <a:ext uri="{FF2B5EF4-FFF2-40B4-BE49-F238E27FC236}">
                <a16:creationId xmlns:a16="http://schemas.microsoft.com/office/drawing/2014/main" id="{13B597C6-70F8-472A-A229-FC8B27061458}"/>
              </a:ext>
            </a:extLst>
          </p:cNvPr>
          <p:cNvSpPr>
            <a:spLocks noGrp="1"/>
          </p:cNvSpPr>
          <p:nvPr>
            <p:ph type="body" idx="2"/>
          </p:nvPr>
        </p:nvSpPr>
        <p:spPr/>
        <p:txBody>
          <a:bodyPr/>
          <a:lstStyle/>
          <a:p>
            <a:pPr marL="114300" indent="0">
              <a:buNone/>
            </a:pPr>
            <a:r>
              <a:rPr lang="en-US" b="1" dirty="0">
                <a:solidFill>
                  <a:srgbClr val="202124"/>
                </a:solidFill>
                <a:latin typeface="arial" panose="020B0604020202020204" pitchFamily="34" charset="0"/>
              </a:rPr>
              <a:t>Python: </a:t>
            </a:r>
          </a:p>
          <a:p>
            <a:r>
              <a:rPr lang="en-US" b="0" i="0" dirty="0">
                <a:solidFill>
                  <a:srgbClr val="000000"/>
                </a:solidFill>
                <a:effectLst/>
                <a:latin typeface="Arial" panose="020B0604020202020204" pitchFamily="34" charset="0"/>
              </a:rPr>
              <a:t>Python is a general-purpose interpreted, interactive, object-oriented, and high-level programming language.</a:t>
            </a:r>
            <a:endParaRPr lang="en-US" dirty="0"/>
          </a:p>
          <a:p>
            <a:pPr marL="114300" indent="0">
              <a:buNone/>
            </a:pPr>
            <a:endParaRPr lang="en-IN" dirty="0"/>
          </a:p>
        </p:txBody>
      </p:sp>
      <p:sp>
        <p:nvSpPr>
          <p:cNvPr id="3" name="Text Placeholder 2">
            <a:extLst>
              <a:ext uri="{FF2B5EF4-FFF2-40B4-BE49-F238E27FC236}">
                <a16:creationId xmlns:a16="http://schemas.microsoft.com/office/drawing/2014/main" id="{6607E2E4-BE6C-43DF-A148-BC82F79B3183}"/>
              </a:ext>
            </a:extLst>
          </p:cNvPr>
          <p:cNvSpPr>
            <a:spLocks noGrp="1"/>
          </p:cNvSpPr>
          <p:nvPr>
            <p:ph type="body" idx="3"/>
          </p:nvPr>
        </p:nvSpPr>
        <p:spPr/>
        <p:txBody>
          <a:bodyPr/>
          <a:lstStyle/>
          <a:p>
            <a:pPr marL="114300" indent="0">
              <a:buNone/>
            </a:pPr>
            <a:r>
              <a:rPr lang="en-IN" b="1" dirty="0"/>
              <a:t>NumPy:</a:t>
            </a:r>
          </a:p>
          <a:p>
            <a:r>
              <a:rPr lang="en-US" sz="1600" b="0" i="0" dirty="0">
                <a:solidFill>
                  <a:schemeClr val="tx1"/>
                </a:solidFill>
                <a:effectLst/>
                <a:latin typeface="arial" panose="020B0604020202020204" pitchFamily="34" charset="0"/>
              </a:rPr>
              <a:t>NumPy is a library for the Python programming language, adding support for large, multi-dimensional arrays and matrices, along with a large collection of high-level mathematical functions to operate on these arrays.</a:t>
            </a:r>
            <a:endParaRPr lang="en-IN" sz="1600" dirty="0">
              <a:solidFill>
                <a:schemeClr val="tx1"/>
              </a:solidFill>
            </a:endParaRPr>
          </a:p>
        </p:txBody>
      </p:sp>
      <p:sp>
        <p:nvSpPr>
          <p:cNvPr id="123" name="Google Shape;123;p17"/>
          <p:cNvSpPr txBox="1">
            <a:spLocks noGrp="1"/>
          </p:cNvSpPr>
          <p:nvPr>
            <p:ph type="sldNum" idx="12"/>
          </p:nvPr>
        </p:nvSpPr>
        <p:spPr>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300" b="1" i="0" u="none" strike="noStrike" kern="0" cap="none" spc="0" normalizeH="0" baseline="0" noProof="0">
              <a:ln>
                <a:noFill/>
              </a:ln>
              <a:solidFill>
                <a:srgbClr val="7C8894"/>
              </a:solidFill>
              <a:effectLst/>
              <a:uLnTx/>
              <a:uFillTx/>
              <a:latin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0" dirty="0" err="1">
                <a:solidFill>
                  <a:srgbClr val="202124"/>
                </a:solidFill>
                <a:effectLst/>
                <a:latin typeface="arial" panose="020B0604020202020204" pitchFamily="34" charset="0"/>
              </a:rPr>
              <a:t>Imutils</a:t>
            </a:r>
            <a:endParaRPr lang="en-IN" b="1" dirty="0"/>
          </a:p>
          <a:p>
            <a:pPr marL="342900" indent="-342900">
              <a:spcBef>
                <a:spcPts val="600"/>
              </a:spcBef>
              <a:spcAft>
                <a:spcPts val="600"/>
              </a:spcAft>
            </a:pPr>
            <a:r>
              <a:rPr lang="en-US" b="0"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Imutils</a:t>
            </a:r>
            <a:r>
              <a:rPr lang="en-US" b="1" i="0" dirty="0">
                <a:solidFill>
                  <a:srgbClr val="202124"/>
                </a:solidFill>
                <a:effectLst/>
                <a:latin typeface="arial" panose="020B0604020202020204" pitchFamily="34" charset="0"/>
              </a:rPr>
              <a:t> </a:t>
            </a:r>
            <a:r>
              <a:rPr lang="en-US" b="0" i="0" dirty="0">
                <a:solidFill>
                  <a:srgbClr val="202124"/>
                </a:solidFill>
                <a:effectLst/>
                <a:latin typeface="arial" panose="020B0604020202020204" pitchFamily="34" charset="0"/>
              </a:rPr>
              <a:t>are a series of convenience functions to make basic image processing functions such as translation, rotation, resizing, skeletonization, and displaying Matplotlib images easier with OpenCV and </a:t>
            </a:r>
            <a:r>
              <a:rPr lang="en-US" b="1" i="0" dirty="0">
                <a:solidFill>
                  <a:srgbClr val="202124"/>
                </a:solidFill>
                <a:effectLst/>
                <a:latin typeface="arial" panose="020B0604020202020204" pitchFamily="34" charset="0"/>
              </a:rPr>
              <a:t>Python</a:t>
            </a:r>
            <a:r>
              <a:rPr lang="en-US" b="0" i="0" dirty="0">
                <a:solidFill>
                  <a:srgbClr val="202124"/>
                </a:solidFill>
                <a:effectLst/>
                <a:latin typeface="arial" panose="020B0604020202020204" pitchFamily="34" charset="0"/>
              </a:rPr>
              <a:t> 3.</a:t>
            </a:r>
            <a:endParaRPr lang="en-US" dirty="0"/>
          </a:p>
        </p:txBody>
      </p:sp>
      <p:sp>
        <p:nvSpPr>
          <p:cNvPr id="149" name="Google Shape;149;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Tech stack</a:t>
            </a:r>
          </a:p>
        </p:txBody>
      </p:sp>
      <p:sp>
        <p:nvSpPr>
          <p:cNvPr id="150" name="Google Shape;150;p19"/>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Time 	 </a:t>
            </a:r>
            <a:endParaRPr b="1" dirty="0"/>
          </a:p>
          <a:p>
            <a:pPr marL="342900" indent="-342900">
              <a:spcBef>
                <a:spcPts val="600"/>
              </a:spcBef>
              <a:spcAft>
                <a:spcPts val="600"/>
              </a:spcAft>
            </a:pPr>
            <a:r>
              <a:rPr lang="en-US" b="1" dirty="0">
                <a:solidFill>
                  <a:srgbClr val="202124"/>
                </a:solidFill>
                <a:latin typeface="arial" panose="020B0604020202020204" pitchFamily="34" charset="0"/>
              </a:rPr>
              <a:t>T</a:t>
            </a:r>
            <a:r>
              <a:rPr lang="en-US" b="1" i="0" dirty="0">
                <a:solidFill>
                  <a:srgbClr val="202124"/>
                </a:solidFill>
                <a:effectLst/>
                <a:latin typeface="arial" panose="020B0604020202020204" pitchFamily="34" charset="0"/>
              </a:rPr>
              <a:t>ime module</a:t>
            </a:r>
            <a:r>
              <a:rPr lang="en-US" b="0" i="0" dirty="0">
                <a:solidFill>
                  <a:srgbClr val="202124"/>
                </a:solidFill>
                <a:effectLst/>
                <a:latin typeface="arial" panose="020B0604020202020204" pitchFamily="34" charset="0"/>
              </a:rPr>
              <a:t> provides many ways of representing </a:t>
            </a:r>
            <a:r>
              <a:rPr lang="en-US" b="1" i="0" dirty="0">
                <a:solidFill>
                  <a:srgbClr val="202124"/>
                </a:solidFill>
                <a:effectLst/>
                <a:latin typeface="arial" panose="020B0604020202020204" pitchFamily="34" charset="0"/>
              </a:rPr>
              <a:t>time</a:t>
            </a:r>
            <a:r>
              <a:rPr lang="en-US" b="0" i="0" dirty="0">
                <a:solidFill>
                  <a:srgbClr val="202124"/>
                </a:solidFill>
                <a:effectLst/>
                <a:latin typeface="arial" panose="020B0604020202020204" pitchFamily="34" charset="0"/>
              </a:rPr>
              <a:t> in code, such as objects, numbers, and strings. It also provides functionality other than representing </a:t>
            </a:r>
            <a:r>
              <a:rPr lang="en-US" b="1" i="0" dirty="0">
                <a:solidFill>
                  <a:srgbClr val="202124"/>
                </a:solidFill>
                <a:effectLst/>
                <a:latin typeface="arial" panose="020B0604020202020204" pitchFamily="34" charset="0"/>
              </a:rPr>
              <a:t>time</a:t>
            </a:r>
            <a:r>
              <a:rPr lang="en-US" b="0" i="0" dirty="0">
                <a:solidFill>
                  <a:srgbClr val="202124"/>
                </a:solidFill>
                <a:effectLst/>
                <a:latin typeface="arial" panose="020B0604020202020204" pitchFamily="34" charset="0"/>
              </a:rPr>
              <a:t>, like waiting during code execution</a:t>
            </a:r>
            <a:r>
              <a:rPr lang="en" dirty="0"/>
              <a:t>.</a:t>
            </a:r>
            <a:endParaRPr dirty="0"/>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300" b="1" i="0" u="none" strike="noStrike" kern="0" cap="none" spc="0" normalizeH="0" baseline="0" noProof="0">
              <a:ln>
                <a:noFill/>
              </a:ln>
              <a:solidFill>
                <a:srgbClr val="7C8894"/>
              </a:solidFill>
              <a:effectLst/>
              <a:uLnTx/>
              <a:uFillTx/>
              <a:latin typeface="Montserrat"/>
              <a:sym typeface="Montserrat"/>
            </a:endParaRPr>
          </a:p>
        </p:txBody>
      </p:sp>
    </p:spTree>
    <p:extLst>
      <p:ext uri="{BB962C8B-B14F-4D97-AF65-F5344CB8AC3E}">
        <p14:creationId xmlns:p14="http://schemas.microsoft.com/office/powerpoint/2010/main" val="192083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err="1"/>
              <a:t>Argparse</a:t>
            </a:r>
            <a:endParaRPr lang="en-IN" b="1" dirty="0"/>
          </a:p>
          <a:p>
            <a:pPr marL="342900" indent="-342900">
              <a:spcBef>
                <a:spcPts val="600"/>
              </a:spcBef>
              <a:spcAft>
                <a:spcPts val="600"/>
              </a:spcAft>
            </a:pPr>
            <a:r>
              <a:rPr lang="en-US" dirty="0"/>
              <a:t>The </a:t>
            </a:r>
            <a:r>
              <a:rPr lang="en-US" dirty="0" err="1"/>
              <a:t>argparse</a:t>
            </a:r>
            <a:r>
              <a:rPr lang="en-US" dirty="0"/>
              <a:t> module makes it easy to write user-friendly command-line interfaces. It also automatically generates help and usage messages and issues errors when users give the program invalid arguments.</a:t>
            </a:r>
          </a:p>
        </p:txBody>
      </p:sp>
      <p:sp>
        <p:nvSpPr>
          <p:cNvPr id="149" name="Google Shape;149;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Tech stack</a:t>
            </a:r>
            <a:endParaRPr dirty="0"/>
          </a:p>
        </p:txBody>
      </p:sp>
      <p:sp>
        <p:nvSpPr>
          <p:cNvPr id="150" name="Google Shape;150;p19"/>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OS</a:t>
            </a:r>
            <a:endParaRPr b="1" dirty="0"/>
          </a:p>
          <a:p>
            <a:pPr marL="342900" indent="-342900">
              <a:spcBef>
                <a:spcPts val="600"/>
              </a:spcBef>
              <a:spcAft>
                <a:spcPts val="600"/>
              </a:spcAft>
            </a:pPr>
            <a:r>
              <a:rPr lang="en" dirty="0"/>
              <a:t>OS comes under Python’s standard utility modules.This module provides a portable way of using operating system dependent functionality.</a:t>
            </a:r>
            <a:endParaRPr dirty="0"/>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300" b="1" i="0" u="none" strike="noStrike" kern="0" cap="none" spc="0" normalizeH="0" baseline="0" noProof="0">
              <a:ln>
                <a:noFill/>
              </a:ln>
              <a:solidFill>
                <a:srgbClr val="7C8894"/>
              </a:solidFill>
              <a:effectLst/>
              <a:uLnTx/>
              <a:uFillTx/>
              <a:latin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8169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Module-wise Implementation</a:t>
            </a:r>
            <a:br>
              <a:rPr lang="en" dirty="0"/>
            </a:br>
            <a:br>
              <a:rPr lang="en" dirty="0"/>
            </a:br>
            <a:r>
              <a:rPr lang="en" dirty="0"/>
              <a:t>1. Age Detection using Sta</a:t>
            </a:r>
            <a:r>
              <a:rPr lang="en-IN" dirty="0"/>
              <a:t>tic Image</a:t>
            </a:r>
            <a:endParaRPr dirty="0"/>
          </a:p>
        </p:txBody>
      </p:sp>
      <p:sp>
        <p:nvSpPr>
          <p:cNvPr id="122" name="Google Shape;122;p17"/>
          <p:cNvSpPr txBox="1">
            <a:spLocks noGrp="1"/>
          </p:cNvSpPr>
          <p:nvPr>
            <p:ph type="body" idx="1"/>
          </p:nvPr>
        </p:nvSpPr>
        <p:spPr>
          <a:xfrm>
            <a:off x="855300" y="2109551"/>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sz="2200" b="0" i="0" dirty="0">
                <a:solidFill>
                  <a:srgbClr val="051E50"/>
                </a:solidFill>
                <a:effectLst/>
                <a:latin typeface="proxima-nova"/>
              </a:rPr>
              <a:t>The two directories consist of our </a:t>
            </a:r>
            <a:r>
              <a:rPr lang="en-US" sz="2200" b="1" i="0" dirty="0">
                <a:solidFill>
                  <a:srgbClr val="051E50"/>
                </a:solidFill>
                <a:effectLst/>
                <a:latin typeface="proxima-nova"/>
              </a:rPr>
              <a:t>age predictor</a:t>
            </a:r>
            <a:r>
              <a:rPr lang="en-US" sz="2200" b="0" i="0" dirty="0">
                <a:solidFill>
                  <a:srgbClr val="051E50"/>
                </a:solidFill>
                <a:effectLst/>
                <a:latin typeface="proxima-nova"/>
              </a:rPr>
              <a:t> and </a:t>
            </a:r>
            <a:r>
              <a:rPr lang="en-US" sz="2200" b="1" i="0" dirty="0">
                <a:solidFill>
                  <a:srgbClr val="051E50"/>
                </a:solidFill>
                <a:effectLst/>
                <a:latin typeface="proxima-nova"/>
              </a:rPr>
              <a:t>face detector</a:t>
            </a:r>
            <a:r>
              <a:rPr lang="en-US" sz="2200" b="0" i="0" dirty="0">
                <a:solidFill>
                  <a:srgbClr val="051E50"/>
                </a:solidFill>
                <a:effectLst/>
                <a:latin typeface="proxima-nova"/>
              </a:rPr>
              <a:t>. Each of these deep learning models is </a:t>
            </a:r>
            <a:r>
              <a:rPr lang="en-US" sz="2200" b="1" i="0" dirty="0">
                <a:solidFill>
                  <a:srgbClr val="051E50"/>
                </a:solidFill>
                <a:effectLst/>
                <a:latin typeface="proxima-nova"/>
              </a:rPr>
              <a:t>Caffe-based</a:t>
            </a:r>
            <a:r>
              <a:rPr lang="en-US" sz="2200" b="0" i="0" dirty="0">
                <a:solidFill>
                  <a:srgbClr val="051E50"/>
                </a:solidFill>
                <a:effectLst/>
                <a:latin typeface="proxima-nova"/>
              </a:rPr>
              <a:t>.</a:t>
            </a:r>
          </a:p>
          <a:p>
            <a:pPr marL="76200" lvl="0" indent="0" algn="l" rtl="0">
              <a:spcBef>
                <a:spcPts val="0"/>
              </a:spcBef>
              <a:spcAft>
                <a:spcPts val="0"/>
              </a:spcAft>
              <a:buSzPts val="2400"/>
              <a:buNone/>
            </a:pPr>
            <a:endParaRPr sz="22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300" b="1" i="0" u="none" strike="noStrike" kern="0" cap="none" spc="0" normalizeH="0" baseline="0" noProof="0">
              <a:ln>
                <a:noFill/>
              </a:ln>
              <a:solidFill>
                <a:srgbClr val="7C8894"/>
              </a:solidFill>
              <a:effectLst/>
              <a:uLnTx/>
              <a:uFillTx/>
              <a:latin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Command Line arguments</a:t>
            </a: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N" sz="1800" dirty="0"/>
              <a:t>--image: Provides the path to the input image of age detection</a:t>
            </a:r>
          </a:p>
          <a:p>
            <a:pPr marL="457200" lvl="0" indent="-381000" algn="l" rtl="0">
              <a:spcBef>
                <a:spcPts val="0"/>
              </a:spcBef>
              <a:spcAft>
                <a:spcPts val="0"/>
              </a:spcAft>
              <a:buSzPts val="2400"/>
              <a:buChar char="●"/>
            </a:pPr>
            <a:r>
              <a:rPr lang="en-IN" sz="1800" dirty="0"/>
              <a:t>--face: The path to our pre-trained face detector model directory.</a:t>
            </a:r>
          </a:p>
          <a:p>
            <a:pPr marL="457200" lvl="0" indent="-381000" algn="l" rtl="0">
              <a:spcBef>
                <a:spcPts val="0"/>
              </a:spcBef>
              <a:spcAft>
                <a:spcPts val="0"/>
              </a:spcAft>
              <a:buSzPts val="2400"/>
              <a:buChar char="●"/>
            </a:pPr>
            <a:r>
              <a:rPr lang="en-IN" sz="1800" dirty="0"/>
              <a:t>--age: Our pre-trained age detector model directory.</a:t>
            </a:r>
          </a:p>
          <a:p>
            <a:pPr marL="457200" lvl="0" indent="-381000" algn="l" rtl="0">
              <a:spcBef>
                <a:spcPts val="0"/>
              </a:spcBef>
              <a:spcAft>
                <a:spcPts val="0"/>
              </a:spcAft>
              <a:buSzPts val="2400"/>
              <a:buChar char="●"/>
            </a:pPr>
            <a:r>
              <a:rPr lang="en-IN" sz="1800" dirty="0"/>
              <a:t>--confidence: The minimum probability threshold in order to filter weak detections.</a:t>
            </a:r>
          </a:p>
          <a:p>
            <a:pPr marL="76200" lvl="0" indent="0" algn="l" rtl="0">
              <a:spcBef>
                <a:spcPts val="0"/>
              </a:spcBef>
              <a:spcAft>
                <a:spcPts val="0"/>
              </a:spcAft>
              <a:buSzPts val="2400"/>
              <a:buNone/>
            </a:pPr>
            <a:endParaRPr sz="18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3" name="Picture 2">
            <a:extLst>
              <a:ext uri="{FF2B5EF4-FFF2-40B4-BE49-F238E27FC236}">
                <a16:creationId xmlns:a16="http://schemas.microsoft.com/office/drawing/2014/main" id="{C6F07ED4-FF74-4027-A315-F6800F683F23}"/>
              </a:ext>
            </a:extLst>
          </p:cNvPr>
          <p:cNvPicPr>
            <a:picLocks noChangeAspect="1"/>
          </p:cNvPicPr>
          <p:nvPr/>
        </p:nvPicPr>
        <p:blipFill>
          <a:blip r:embed="rId3"/>
          <a:stretch>
            <a:fillRect/>
          </a:stretch>
        </p:blipFill>
        <p:spPr>
          <a:xfrm>
            <a:off x="1632097" y="2947097"/>
            <a:ext cx="5879805" cy="1913859"/>
          </a:xfrm>
          <a:prstGeom prst="rect">
            <a:avLst/>
          </a:prstGeom>
        </p:spPr>
      </p:pic>
    </p:spTree>
    <p:extLst>
      <p:ext uri="{BB962C8B-B14F-4D97-AF65-F5344CB8AC3E}">
        <p14:creationId xmlns:p14="http://schemas.microsoft.com/office/powerpoint/2010/main" val="1434136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Defining the list of age buckets </a:t>
            </a: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sz="1800" b="0" i="0" dirty="0">
                <a:solidFill>
                  <a:srgbClr val="051E50"/>
                </a:solidFill>
                <a:effectLst/>
                <a:latin typeface="proxima-nova"/>
              </a:rPr>
              <a:t>Our ages are defined in buckets (i.e., class labels) for our pre-trained age detector. We’ll use this list and an associated index to grab the age bucket to annotate on the output image</a:t>
            </a:r>
            <a:r>
              <a:rPr lang="en-US" sz="1400" b="0" i="0" dirty="0">
                <a:solidFill>
                  <a:srgbClr val="051E50"/>
                </a:solidFill>
                <a:effectLst/>
                <a:latin typeface="proxima-nova"/>
              </a:rPr>
              <a:t>.</a:t>
            </a:r>
            <a:endParaRPr sz="18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2" name="Picture 1">
            <a:extLst>
              <a:ext uri="{FF2B5EF4-FFF2-40B4-BE49-F238E27FC236}">
                <a16:creationId xmlns:a16="http://schemas.microsoft.com/office/drawing/2014/main" id="{C1ADD8B2-DF52-47D3-9278-17884B6797DA}"/>
              </a:ext>
            </a:extLst>
          </p:cNvPr>
          <p:cNvPicPr>
            <a:picLocks noChangeAspect="1"/>
          </p:cNvPicPr>
          <p:nvPr/>
        </p:nvPicPr>
        <p:blipFill>
          <a:blip r:embed="rId3"/>
          <a:stretch>
            <a:fillRect/>
          </a:stretch>
        </p:blipFill>
        <p:spPr>
          <a:xfrm>
            <a:off x="855300" y="2571750"/>
            <a:ext cx="7104567" cy="1336688"/>
          </a:xfrm>
          <a:prstGeom prst="rect">
            <a:avLst/>
          </a:prstGeom>
        </p:spPr>
      </p:pic>
    </p:spTree>
    <p:extLst>
      <p:ext uri="{BB962C8B-B14F-4D97-AF65-F5344CB8AC3E}">
        <p14:creationId xmlns:p14="http://schemas.microsoft.com/office/powerpoint/2010/main" val="3306821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Loading our two pre-trained models</a:t>
            </a: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r>
              <a:rPr lang="en-US" sz="1800" b="0" i="0" dirty="0">
                <a:solidFill>
                  <a:srgbClr val="051E50"/>
                </a:solidFill>
                <a:effectLst/>
                <a:latin typeface="proxima-nova"/>
              </a:rPr>
              <a:t>Our face detector finds and localizes faces in the image (</a:t>
            </a:r>
            <a:r>
              <a:rPr lang="en-US" sz="1800" b="1" i="0" dirty="0">
                <a:solidFill>
                  <a:srgbClr val="051E50"/>
                </a:solidFill>
                <a:effectLst/>
                <a:latin typeface="proxima-nova"/>
              </a:rPr>
              <a:t>Lines 25-28</a:t>
            </a:r>
            <a:r>
              <a:rPr lang="en-US" sz="1800" b="0" i="0" dirty="0">
                <a:solidFill>
                  <a:srgbClr val="051E50"/>
                </a:solidFill>
                <a:effectLst/>
                <a:latin typeface="proxima-nova"/>
              </a:rPr>
              <a:t>)</a:t>
            </a:r>
          </a:p>
          <a:p>
            <a:r>
              <a:rPr lang="en-US" sz="1800" b="0" i="0" dirty="0">
                <a:solidFill>
                  <a:srgbClr val="051E50"/>
                </a:solidFill>
                <a:effectLst/>
                <a:latin typeface="proxima-nova"/>
              </a:rPr>
              <a:t>The age classifier determines which age range a particular face belongs to (</a:t>
            </a:r>
            <a:r>
              <a:rPr lang="en-US" sz="1800" b="1" i="0" dirty="0">
                <a:solidFill>
                  <a:srgbClr val="051E50"/>
                </a:solidFill>
                <a:effectLst/>
                <a:latin typeface="proxima-nova"/>
              </a:rPr>
              <a:t>Lines 32-34</a:t>
            </a:r>
            <a:r>
              <a:rPr lang="en-US" sz="1800" b="0" i="0" dirty="0">
                <a:solidFill>
                  <a:srgbClr val="051E50"/>
                </a:solidFill>
                <a:effectLst/>
                <a:latin typeface="proxima-nova"/>
              </a:rPr>
              <a:t>)</a:t>
            </a:r>
          </a:p>
          <a:p>
            <a:pPr marL="76200" indent="0">
              <a:buNone/>
            </a:pPr>
            <a:r>
              <a:rPr lang="en-US" sz="1800" b="0" i="0" dirty="0">
                <a:solidFill>
                  <a:srgbClr val="051E50"/>
                </a:solidFill>
                <a:effectLst/>
                <a:latin typeface="proxima-nova"/>
              </a:rPr>
              <a:t>Each of these models was trained with the Caffe framework.</a:t>
            </a:r>
          </a:p>
          <a:p>
            <a:pPr marL="457200" lvl="0" indent="-381000" algn="l" rtl="0">
              <a:spcBef>
                <a:spcPts val="0"/>
              </a:spcBef>
              <a:spcAft>
                <a:spcPts val="0"/>
              </a:spcAft>
              <a:buSzPts val="2400"/>
              <a:buChar char="●"/>
            </a:pPr>
            <a:endParaRPr sz="18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2" name="Picture 1">
            <a:extLst>
              <a:ext uri="{FF2B5EF4-FFF2-40B4-BE49-F238E27FC236}">
                <a16:creationId xmlns:a16="http://schemas.microsoft.com/office/drawing/2014/main" id="{782765A6-42B3-4D5A-A895-7B565352DBAB}"/>
              </a:ext>
            </a:extLst>
          </p:cNvPr>
          <p:cNvPicPr>
            <a:picLocks noChangeAspect="1"/>
          </p:cNvPicPr>
          <p:nvPr/>
        </p:nvPicPr>
        <p:blipFill>
          <a:blip r:embed="rId3"/>
          <a:stretch>
            <a:fillRect/>
          </a:stretch>
        </p:blipFill>
        <p:spPr>
          <a:xfrm>
            <a:off x="1509823" y="2818262"/>
            <a:ext cx="6124354" cy="1931589"/>
          </a:xfrm>
          <a:prstGeom prst="rect">
            <a:avLst/>
          </a:prstGeom>
        </p:spPr>
      </p:pic>
    </p:spTree>
    <p:extLst>
      <p:ext uri="{BB962C8B-B14F-4D97-AF65-F5344CB8AC3E}">
        <p14:creationId xmlns:p14="http://schemas.microsoft.com/office/powerpoint/2010/main" val="349704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Problem Definition</a:t>
            </a:r>
            <a:endParaRPr dirty="0"/>
          </a:p>
        </p:txBody>
      </p:sp>
      <p:sp>
        <p:nvSpPr>
          <p:cNvPr id="119" name="Google Shape;119;p17"/>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a:spcBef>
                <a:spcPts val="0"/>
              </a:spcBef>
            </a:pPr>
            <a:r>
              <a:rPr lang="en-US" sz="1900" b="0" i="0" u="none" strike="noStrike" dirty="0">
                <a:solidFill>
                  <a:schemeClr val="tx1"/>
                </a:solidFill>
                <a:latin typeface="Cambria Math"/>
                <a:ea typeface="Cambria Math"/>
                <a:cs typeface="Cambria Math"/>
                <a:sym typeface="Cambria Math"/>
              </a:rPr>
              <a:t>Age one of the key facial attributes, play a very foundational role in social interactions</a:t>
            </a:r>
            <a:r>
              <a:rPr lang="en-US" sz="1900" dirty="0">
                <a:solidFill>
                  <a:schemeClr val="tx1"/>
                </a:solidFill>
                <a:latin typeface="Cambria Math"/>
                <a:ea typeface="Cambria Math"/>
                <a:cs typeface="Cambria Math"/>
                <a:sym typeface="Cambria Math"/>
              </a:rPr>
              <a:t>. M</a:t>
            </a:r>
            <a:r>
              <a:rPr lang="en-US" sz="1900" b="0" i="0" u="none" strike="noStrike" dirty="0">
                <a:solidFill>
                  <a:schemeClr val="tx1"/>
                </a:solidFill>
                <a:latin typeface="Cambria Math"/>
                <a:ea typeface="Cambria Math"/>
                <a:cs typeface="Cambria Math"/>
                <a:sym typeface="Cambria Math"/>
              </a:rPr>
              <a:t>aking age estimation from a single face image an important task in intelligent applications, such as access control, human-computer interaction, law enforcement, marketing intelligence and visual surveillance, etc. </a:t>
            </a:r>
          </a:p>
          <a:p>
            <a:pPr marL="76200" lvl="0" indent="0" algn="l" rtl="0">
              <a:spcBef>
                <a:spcPts val="0"/>
              </a:spcBef>
              <a:spcAft>
                <a:spcPts val="0"/>
              </a:spcAft>
              <a:buSzPts val="2400"/>
              <a:buNone/>
            </a:pPr>
            <a:endParaRPr sz="1400" dirty="0"/>
          </a:p>
        </p:txBody>
      </p:sp>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3" name="Google Shape;293;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300" b="1" i="0" u="none" strike="noStrike" kern="0" cap="none" spc="0" normalizeH="0" baseline="0" noProof="0" dirty="0">
              <a:ln>
                <a:noFill/>
              </a:ln>
              <a:solidFill>
                <a:srgbClr val="FFFFFF"/>
              </a:solidFill>
              <a:effectLst/>
              <a:uLnTx/>
              <a:uFillTx/>
              <a:latin typeface="Montserrat"/>
              <a:sym typeface="Montserrat"/>
            </a:endParaRPr>
          </a:p>
        </p:txBody>
      </p:sp>
      <p:sp>
        <p:nvSpPr>
          <p:cNvPr id="3" name="Google Shape;121;p17">
            <a:extLst>
              <a:ext uri="{FF2B5EF4-FFF2-40B4-BE49-F238E27FC236}">
                <a16:creationId xmlns:a16="http://schemas.microsoft.com/office/drawing/2014/main" id="{828630AC-37CA-4D9F-8E0E-D7566DF98283}"/>
              </a:ext>
            </a:extLst>
          </p:cNvPr>
          <p:cNvSpPr txBox="1">
            <a:spLocks/>
          </p:cNvSpPr>
          <p:nvPr/>
        </p:nvSpPr>
        <p:spPr>
          <a:xfrm>
            <a:off x="855300" y="459481"/>
            <a:ext cx="7433400" cy="791095"/>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Montserrat" panose="020B0604020202020204" charset="0"/>
              </a:rPr>
              <a:t>Loading and preprocessing an image from Disk</a:t>
            </a:r>
          </a:p>
        </p:txBody>
      </p:sp>
      <p:sp>
        <p:nvSpPr>
          <p:cNvPr id="4" name="Google Shape;122;p17">
            <a:extLst>
              <a:ext uri="{FF2B5EF4-FFF2-40B4-BE49-F238E27FC236}">
                <a16:creationId xmlns:a16="http://schemas.microsoft.com/office/drawing/2014/main" id="{56740445-1B68-4881-BCEA-B42F353376A8}"/>
              </a:ext>
            </a:extLst>
          </p:cNvPr>
          <p:cNvSpPr txBox="1">
            <a:spLocks/>
          </p:cNvSpPr>
          <p:nvPr/>
        </p:nvSpPr>
        <p:spPr>
          <a:xfrm>
            <a:off x="855300" y="1694329"/>
            <a:ext cx="7433400" cy="21646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buSzPts val="2400"/>
              <a:buFont typeface="Wingdings" panose="05000000000000000000" pitchFamily="2" charset="2"/>
              <a:buChar char="Ø"/>
            </a:pPr>
            <a:r>
              <a:rPr lang="en-US" sz="1700" b="1" dirty="0">
                <a:solidFill>
                  <a:schemeClr val="accent2">
                    <a:lumMod val="75000"/>
                  </a:schemeClr>
                </a:solidFill>
                <a:latin typeface="proxima-nova"/>
              </a:rPr>
              <a:t>For loading and preprocessing our input –image . We use OpenCV’s </a:t>
            </a:r>
            <a:r>
              <a:rPr lang="en-US" sz="1700" b="1" dirty="0" err="1">
                <a:solidFill>
                  <a:schemeClr val="accent2">
                    <a:lumMod val="75000"/>
                  </a:schemeClr>
                </a:solidFill>
                <a:latin typeface="proxima-nova"/>
              </a:rPr>
              <a:t>blobFromImage</a:t>
            </a:r>
            <a:r>
              <a:rPr lang="en-US" sz="1700" b="1" dirty="0">
                <a:solidFill>
                  <a:schemeClr val="accent2">
                    <a:lumMod val="75000"/>
                  </a:schemeClr>
                </a:solidFill>
                <a:latin typeface="proxima-nova"/>
              </a:rPr>
              <a:t> method.(Lines 37-40)</a:t>
            </a:r>
          </a:p>
          <a:p>
            <a:pPr marL="361950" indent="-285750">
              <a:buSzPts val="2400"/>
              <a:buFont typeface="Wingdings" panose="05000000000000000000" pitchFamily="2" charset="2"/>
              <a:buChar char="Ø"/>
            </a:pPr>
            <a:r>
              <a:rPr lang="en-US" sz="1700" b="1" dirty="0">
                <a:solidFill>
                  <a:schemeClr val="accent2">
                    <a:lumMod val="75000"/>
                  </a:schemeClr>
                </a:solidFill>
                <a:latin typeface="proxima-nova"/>
              </a:rPr>
              <a:t>To detect faces in our image ,we send the blob through our CNN, resulting in a list of detections. </a:t>
            </a:r>
          </a:p>
        </p:txBody>
      </p:sp>
      <p:pic>
        <p:nvPicPr>
          <p:cNvPr id="2" name="Picture 1">
            <a:extLst>
              <a:ext uri="{FF2B5EF4-FFF2-40B4-BE49-F238E27FC236}">
                <a16:creationId xmlns:a16="http://schemas.microsoft.com/office/drawing/2014/main" id="{941980BC-DE30-42AD-B78C-8846E90457EC}"/>
              </a:ext>
            </a:extLst>
          </p:cNvPr>
          <p:cNvPicPr>
            <a:picLocks noChangeAspect="1"/>
          </p:cNvPicPr>
          <p:nvPr/>
        </p:nvPicPr>
        <p:blipFill>
          <a:blip r:embed="rId3"/>
          <a:stretch>
            <a:fillRect/>
          </a:stretch>
        </p:blipFill>
        <p:spPr>
          <a:xfrm>
            <a:off x="1249325" y="2872204"/>
            <a:ext cx="6645349" cy="19734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3" name="Google Shape;293;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3" name="Google Shape;121;p17">
            <a:extLst>
              <a:ext uri="{FF2B5EF4-FFF2-40B4-BE49-F238E27FC236}">
                <a16:creationId xmlns:a16="http://schemas.microsoft.com/office/drawing/2014/main" id="{828630AC-37CA-4D9F-8E0E-D7566DF98283}"/>
              </a:ext>
            </a:extLst>
          </p:cNvPr>
          <p:cNvSpPr txBox="1">
            <a:spLocks/>
          </p:cNvSpPr>
          <p:nvPr/>
        </p:nvSpPr>
        <p:spPr>
          <a:xfrm>
            <a:off x="855300" y="459481"/>
            <a:ext cx="7433400" cy="791095"/>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Montserrat" panose="020B0604020202020204" charset="0"/>
              </a:rPr>
              <a:t>Looping over face ROI detections</a:t>
            </a:r>
          </a:p>
        </p:txBody>
      </p:sp>
      <p:sp>
        <p:nvSpPr>
          <p:cNvPr id="4" name="Google Shape;122;p17">
            <a:extLst>
              <a:ext uri="{FF2B5EF4-FFF2-40B4-BE49-F238E27FC236}">
                <a16:creationId xmlns:a16="http://schemas.microsoft.com/office/drawing/2014/main" id="{56740445-1B68-4881-BCEA-B42F353376A8}"/>
              </a:ext>
            </a:extLst>
          </p:cNvPr>
          <p:cNvSpPr txBox="1">
            <a:spLocks/>
          </p:cNvSpPr>
          <p:nvPr/>
        </p:nvSpPr>
        <p:spPr>
          <a:xfrm>
            <a:off x="855300" y="1694329"/>
            <a:ext cx="7433400" cy="21646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buSzPts val="2400"/>
              <a:buFont typeface="Arial"/>
              <a:buChar char="●"/>
            </a:pPr>
            <a:r>
              <a:rPr lang="en-US" sz="1600" b="1" dirty="0">
                <a:solidFill>
                  <a:schemeClr val="accent2">
                    <a:lumMod val="75000"/>
                  </a:schemeClr>
                </a:solidFill>
                <a:latin typeface="proxima-nova"/>
              </a:rPr>
              <a:t>As we loop over the detections, we filter out weak confidence faces(Lines-51-55).</a:t>
            </a:r>
          </a:p>
          <a:p>
            <a:pPr marL="457200" indent="-381000">
              <a:buSzPts val="2400"/>
              <a:buFont typeface="Arial"/>
              <a:buChar char="●"/>
            </a:pPr>
            <a:r>
              <a:rPr lang="en-US" sz="1600" b="1" dirty="0">
                <a:solidFill>
                  <a:schemeClr val="accent2">
                    <a:lumMod val="75000"/>
                  </a:schemeClr>
                </a:solidFill>
                <a:latin typeface="proxima-nova"/>
              </a:rPr>
              <a:t>For faces that meet the minimum confidence criteria we extract the ROI coordinates(Lines 58-63). At this point, we have a small crop from the image containing only a face. We then create a blob from this ROI(Lines 64-66)</a:t>
            </a:r>
          </a:p>
        </p:txBody>
      </p:sp>
      <p:pic>
        <p:nvPicPr>
          <p:cNvPr id="2" name="Picture 1">
            <a:extLst>
              <a:ext uri="{FF2B5EF4-FFF2-40B4-BE49-F238E27FC236}">
                <a16:creationId xmlns:a16="http://schemas.microsoft.com/office/drawing/2014/main" id="{8E72C898-2D0C-4348-B981-B58F42770417}"/>
              </a:ext>
            </a:extLst>
          </p:cNvPr>
          <p:cNvPicPr>
            <a:picLocks noChangeAspect="1"/>
          </p:cNvPicPr>
          <p:nvPr/>
        </p:nvPicPr>
        <p:blipFill>
          <a:blip r:embed="rId3"/>
          <a:stretch>
            <a:fillRect/>
          </a:stretch>
        </p:blipFill>
        <p:spPr>
          <a:xfrm>
            <a:off x="1446027" y="2881423"/>
            <a:ext cx="6273209" cy="1951947"/>
          </a:xfrm>
          <a:prstGeom prst="rect">
            <a:avLst/>
          </a:prstGeom>
        </p:spPr>
      </p:pic>
    </p:spTree>
    <p:extLst>
      <p:ext uri="{BB962C8B-B14F-4D97-AF65-F5344CB8AC3E}">
        <p14:creationId xmlns:p14="http://schemas.microsoft.com/office/powerpoint/2010/main" val="3251599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3" name="Google Shape;293;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3" name="Google Shape;121;p17">
            <a:extLst>
              <a:ext uri="{FF2B5EF4-FFF2-40B4-BE49-F238E27FC236}">
                <a16:creationId xmlns:a16="http://schemas.microsoft.com/office/drawing/2014/main" id="{828630AC-37CA-4D9F-8E0E-D7566DF98283}"/>
              </a:ext>
            </a:extLst>
          </p:cNvPr>
          <p:cNvSpPr txBox="1">
            <a:spLocks/>
          </p:cNvSpPr>
          <p:nvPr/>
        </p:nvSpPr>
        <p:spPr>
          <a:xfrm>
            <a:off x="855300" y="459481"/>
            <a:ext cx="7433400" cy="791095"/>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Montserrat" panose="020B0604020202020204" charset="0"/>
              </a:rPr>
              <a:t>Performing age detection </a:t>
            </a:r>
          </a:p>
        </p:txBody>
      </p:sp>
      <p:sp>
        <p:nvSpPr>
          <p:cNvPr id="4" name="Google Shape;122;p17">
            <a:extLst>
              <a:ext uri="{FF2B5EF4-FFF2-40B4-BE49-F238E27FC236}">
                <a16:creationId xmlns:a16="http://schemas.microsoft.com/office/drawing/2014/main" id="{56740445-1B68-4881-BCEA-B42F353376A8}"/>
              </a:ext>
            </a:extLst>
          </p:cNvPr>
          <p:cNvSpPr txBox="1">
            <a:spLocks/>
          </p:cNvSpPr>
          <p:nvPr/>
        </p:nvSpPr>
        <p:spPr>
          <a:xfrm>
            <a:off x="855300" y="1694329"/>
            <a:ext cx="7433400" cy="21646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buSzPts val="2400"/>
              <a:buFont typeface="Wingdings" panose="05000000000000000000" pitchFamily="2" charset="2"/>
              <a:buChar char="Ø"/>
            </a:pPr>
            <a:r>
              <a:rPr lang="en-US" sz="1600" b="1" dirty="0">
                <a:solidFill>
                  <a:schemeClr val="accent2">
                    <a:lumMod val="75000"/>
                  </a:schemeClr>
                </a:solidFill>
                <a:latin typeface="proxima-nova"/>
              </a:rPr>
              <a:t>Using our face blob, we make age predictions (Lines 70-74) resulting in an age bucket and age confidence. We use these data points along with the coordinates of the face ROI to annotate the original input –image(Lines 77-86) and display results(Lines 89 and 90). </a:t>
            </a:r>
          </a:p>
        </p:txBody>
      </p:sp>
      <p:pic>
        <p:nvPicPr>
          <p:cNvPr id="2" name="Picture 1">
            <a:extLst>
              <a:ext uri="{FF2B5EF4-FFF2-40B4-BE49-F238E27FC236}">
                <a16:creationId xmlns:a16="http://schemas.microsoft.com/office/drawing/2014/main" id="{01C4A5D7-7637-4696-BBE8-116A474B54CD}"/>
              </a:ext>
            </a:extLst>
          </p:cNvPr>
          <p:cNvPicPr>
            <a:picLocks noChangeAspect="1"/>
          </p:cNvPicPr>
          <p:nvPr/>
        </p:nvPicPr>
        <p:blipFill>
          <a:blip r:embed="rId3"/>
          <a:stretch>
            <a:fillRect/>
          </a:stretch>
        </p:blipFill>
        <p:spPr>
          <a:xfrm>
            <a:off x="1648047" y="2860157"/>
            <a:ext cx="5667154" cy="1854717"/>
          </a:xfrm>
          <a:prstGeom prst="rect">
            <a:avLst/>
          </a:prstGeom>
        </p:spPr>
      </p:pic>
    </p:spTree>
    <p:extLst>
      <p:ext uri="{BB962C8B-B14F-4D97-AF65-F5344CB8AC3E}">
        <p14:creationId xmlns:p14="http://schemas.microsoft.com/office/powerpoint/2010/main" val="152086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00"/>
        <p:cNvGrpSpPr/>
        <p:nvPr/>
      </p:nvGrpSpPr>
      <p:grpSpPr>
        <a:xfrm>
          <a:off x="0" y="0"/>
          <a:ext cx="0" cy="0"/>
          <a:chOff x="0" y="0"/>
          <a:chExt cx="0" cy="0"/>
        </a:xfrm>
      </p:grpSpPr>
      <p:sp>
        <p:nvSpPr>
          <p:cNvPr id="401" name="Google Shape;401;p31"/>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b="1" dirty="0">
                <a:latin typeface="Red Hat Display"/>
                <a:ea typeface="Red Hat Display"/>
                <a:cs typeface="Red Hat Display"/>
                <a:sym typeface="Red Hat Display"/>
              </a:rPr>
              <a:t>Results</a:t>
            </a:r>
            <a:endParaRPr b="1" dirty="0">
              <a:latin typeface="Red Hat Display"/>
              <a:ea typeface="Red Hat Display"/>
              <a:cs typeface="Red Hat Display"/>
              <a:sym typeface="Red Hat Display"/>
            </a:endParaRPr>
          </a:p>
          <a:p>
            <a:pPr marL="0" lvl="0" indent="0" algn="l" rtl="0">
              <a:spcBef>
                <a:spcPts val="800"/>
              </a:spcBef>
              <a:spcAft>
                <a:spcPts val="800"/>
              </a:spcAft>
              <a:buNone/>
            </a:pPr>
            <a:r>
              <a:rPr lang="en" sz="1800" dirty="0">
                <a:solidFill>
                  <a:schemeClr val="lt1"/>
                </a:solidFill>
              </a:rPr>
              <a:t>Our project was succesfully able to predict the approximate age of MS Dhoni who was 30 years when the photo was shot.</a:t>
            </a:r>
            <a:endParaRPr sz="1800" dirty="0">
              <a:solidFill>
                <a:schemeClr val="lt1"/>
              </a:solidFill>
            </a:endParaRPr>
          </a:p>
        </p:txBody>
      </p:sp>
      <p:sp>
        <p:nvSpPr>
          <p:cNvPr id="402" name="Google Shape;402;p3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pic>
        <p:nvPicPr>
          <p:cNvPr id="2" name="Picture 1">
            <a:extLst>
              <a:ext uri="{FF2B5EF4-FFF2-40B4-BE49-F238E27FC236}">
                <a16:creationId xmlns:a16="http://schemas.microsoft.com/office/drawing/2014/main" id="{077942F3-4EB6-417F-8E81-627668F2E04E}"/>
              </a:ext>
            </a:extLst>
          </p:cNvPr>
          <p:cNvPicPr>
            <a:picLocks noChangeAspect="1"/>
          </p:cNvPicPr>
          <p:nvPr/>
        </p:nvPicPr>
        <p:blipFill>
          <a:blip r:embed="rId3"/>
          <a:stretch>
            <a:fillRect/>
          </a:stretch>
        </p:blipFill>
        <p:spPr>
          <a:xfrm>
            <a:off x="4465674" y="1499191"/>
            <a:ext cx="4050674" cy="29526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00"/>
        <p:cNvGrpSpPr/>
        <p:nvPr/>
      </p:nvGrpSpPr>
      <p:grpSpPr>
        <a:xfrm>
          <a:off x="0" y="0"/>
          <a:ext cx="0" cy="0"/>
          <a:chOff x="0" y="0"/>
          <a:chExt cx="0" cy="0"/>
        </a:xfrm>
      </p:grpSpPr>
      <p:sp>
        <p:nvSpPr>
          <p:cNvPr id="401" name="Google Shape;401;p31"/>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b="1" dirty="0">
                <a:latin typeface="Red Hat Display"/>
                <a:ea typeface="Red Hat Display"/>
                <a:cs typeface="Red Hat Display"/>
                <a:sym typeface="Red Hat Display"/>
              </a:rPr>
              <a:t>Results</a:t>
            </a:r>
            <a:endParaRPr b="1" dirty="0">
              <a:latin typeface="Red Hat Display"/>
              <a:ea typeface="Red Hat Display"/>
              <a:cs typeface="Red Hat Display"/>
              <a:sym typeface="Red Hat Display"/>
            </a:endParaRPr>
          </a:p>
          <a:p>
            <a:pPr marL="0" lvl="0" indent="0" algn="l" rtl="0">
              <a:spcBef>
                <a:spcPts val="800"/>
              </a:spcBef>
              <a:spcAft>
                <a:spcPts val="800"/>
              </a:spcAft>
              <a:buNone/>
            </a:pPr>
            <a:r>
              <a:rPr lang="en" sz="1800" dirty="0">
                <a:solidFill>
                  <a:schemeClr val="lt1"/>
                </a:solidFill>
              </a:rPr>
              <a:t>Our project however failed in case of detecting age for Samuel Jackson who is actually 71 years old in the picture. Infact humans would also perceive him of being around 50-60 yrs old. </a:t>
            </a:r>
            <a:endParaRPr sz="1800" dirty="0">
              <a:solidFill>
                <a:schemeClr val="lt1"/>
              </a:solidFill>
            </a:endParaRPr>
          </a:p>
        </p:txBody>
      </p:sp>
      <p:sp>
        <p:nvSpPr>
          <p:cNvPr id="402" name="Google Shape;402;p3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pic>
        <p:nvPicPr>
          <p:cNvPr id="4" name="Picture 3">
            <a:extLst>
              <a:ext uri="{FF2B5EF4-FFF2-40B4-BE49-F238E27FC236}">
                <a16:creationId xmlns:a16="http://schemas.microsoft.com/office/drawing/2014/main" id="{ED83D556-74AC-4BA1-9AAD-5FAAF964192D}"/>
              </a:ext>
            </a:extLst>
          </p:cNvPr>
          <p:cNvPicPr>
            <a:picLocks noChangeAspect="1"/>
          </p:cNvPicPr>
          <p:nvPr/>
        </p:nvPicPr>
        <p:blipFill>
          <a:blip r:embed="rId3"/>
          <a:stretch>
            <a:fillRect/>
          </a:stretch>
        </p:blipFill>
        <p:spPr>
          <a:xfrm>
            <a:off x="4311747" y="1195754"/>
            <a:ext cx="4308077" cy="2850465"/>
          </a:xfrm>
          <a:prstGeom prst="rect">
            <a:avLst/>
          </a:prstGeom>
        </p:spPr>
      </p:pic>
    </p:spTree>
    <p:extLst>
      <p:ext uri="{BB962C8B-B14F-4D97-AF65-F5344CB8AC3E}">
        <p14:creationId xmlns:p14="http://schemas.microsoft.com/office/powerpoint/2010/main" val="2369007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8169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Module-wise Implementation</a:t>
            </a:r>
            <a:br>
              <a:rPr lang="en" dirty="0"/>
            </a:br>
            <a:br>
              <a:rPr lang="en" dirty="0"/>
            </a:br>
            <a:r>
              <a:rPr lang="en" dirty="0"/>
              <a:t>2. Age Detection using Web </a:t>
            </a:r>
            <a:r>
              <a:rPr lang="en-IN" dirty="0"/>
              <a:t>Cam</a:t>
            </a:r>
            <a:endParaRPr dirty="0"/>
          </a:p>
        </p:txBody>
      </p:sp>
      <p:sp>
        <p:nvSpPr>
          <p:cNvPr id="122" name="Google Shape;122;p17"/>
          <p:cNvSpPr txBox="1">
            <a:spLocks noGrp="1"/>
          </p:cNvSpPr>
          <p:nvPr>
            <p:ph type="body" idx="1"/>
          </p:nvPr>
        </p:nvSpPr>
        <p:spPr>
          <a:xfrm>
            <a:off x="855300" y="2109551"/>
            <a:ext cx="7433400" cy="1857538"/>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sz="2200" b="0" i="0" dirty="0">
                <a:solidFill>
                  <a:srgbClr val="051E50"/>
                </a:solidFill>
                <a:effectLst/>
                <a:latin typeface="proxima-nova"/>
              </a:rPr>
              <a:t>It </a:t>
            </a:r>
            <a:r>
              <a:rPr lang="en-US" sz="2200" dirty="0">
                <a:solidFill>
                  <a:srgbClr val="051E50"/>
                </a:solidFill>
                <a:latin typeface="proxima-nova"/>
              </a:rPr>
              <a:t>i</a:t>
            </a:r>
            <a:r>
              <a:rPr lang="en-US" sz="2200" b="0" i="0" dirty="0">
                <a:solidFill>
                  <a:srgbClr val="051E50"/>
                </a:solidFill>
                <a:effectLst/>
                <a:latin typeface="proxima-nova"/>
              </a:rPr>
              <a:t>s Real-time video streams.</a:t>
            </a:r>
          </a:p>
          <a:p>
            <a:pPr marL="457200" lvl="0" indent="-381000" algn="l" rtl="0">
              <a:spcBef>
                <a:spcPts val="0"/>
              </a:spcBef>
              <a:spcAft>
                <a:spcPts val="0"/>
              </a:spcAft>
              <a:buSzPts val="2400"/>
              <a:buChar char="●"/>
            </a:pPr>
            <a:r>
              <a:rPr lang="en-US" sz="2200" b="0" i="0" dirty="0">
                <a:solidFill>
                  <a:srgbClr val="051E50"/>
                </a:solidFill>
                <a:effectLst/>
                <a:latin typeface="proxima-nova"/>
              </a:rPr>
              <a:t>The difference is that we need to set up a video stream and perform age detection on each and every frame in a loop.</a:t>
            </a:r>
          </a:p>
          <a:p>
            <a:pPr marL="76200" lvl="0" indent="0" algn="l" rtl="0">
              <a:spcBef>
                <a:spcPts val="0"/>
              </a:spcBef>
              <a:spcAft>
                <a:spcPts val="0"/>
              </a:spcAft>
              <a:buSzPts val="2400"/>
              <a:buNone/>
            </a:pPr>
            <a:endParaRPr sz="22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300" b="1" i="0" u="none" strike="noStrike" kern="0" cap="none" spc="0" normalizeH="0" baseline="0" noProof="0">
              <a:ln>
                <a:noFill/>
              </a:ln>
              <a:solidFill>
                <a:srgbClr val="7C8894"/>
              </a:solidFill>
              <a:effectLst/>
              <a:uLnTx/>
              <a:uFillTx/>
              <a:latin typeface="Montserrat"/>
              <a:sym typeface="Montserrat"/>
            </a:endParaRPr>
          </a:p>
        </p:txBody>
      </p:sp>
    </p:spTree>
    <p:extLst>
      <p:ext uri="{BB962C8B-B14F-4D97-AF65-F5344CB8AC3E}">
        <p14:creationId xmlns:p14="http://schemas.microsoft.com/office/powerpoint/2010/main" val="2054933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Li</a:t>
            </a:r>
            <a:r>
              <a:rPr lang="en-IN" dirty="0" err="1"/>
              <a:t>braries</a:t>
            </a:r>
            <a:r>
              <a:rPr lang="en" dirty="0"/>
              <a:t> use</a:t>
            </a:r>
            <a:r>
              <a:rPr lang="en-IN" dirty="0"/>
              <a:t>d</a:t>
            </a: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N" sz="1800" dirty="0"/>
              <a:t>We have three new imports</a:t>
            </a:r>
          </a:p>
          <a:p>
            <a:pPr lvl="1">
              <a:spcBef>
                <a:spcPts val="0"/>
              </a:spcBef>
              <a:buChar char="●"/>
            </a:pPr>
            <a:r>
              <a:rPr lang="en-IN" sz="1800" dirty="0" err="1"/>
              <a:t>VideoStream</a:t>
            </a:r>
            <a:endParaRPr lang="en-IN" sz="1800" dirty="0"/>
          </a:p>
          <a:p>
            <a:pPr lvl="1">
              <a:spcBef>
                <a:spcPts val="0"/>
              </a:spcBef>
              <a:buChar char="●"/>
            </a:pPr>
            <a:r>
              <a:rPr lang="en-IN" sz="1800" dirty="0" err="1"/>
              <a:t>Imutils</a:t>
            </a:r>
            <a:endParaRPr lang="en-IN" sz="1800" dirty="0"/>
          </a:p>
          <a:p>
            <a:pPr lvl="1">
              <a:spcBef>
                <a:spcPts val="0"/>
              </a:spcBef>
              <a:buChar char="●"/>
            </a:pPr>
            <a:r>
              <a:rPr lang="en-IN" sz="1800" dirty="0"/>
              <a:t>time</a:t>
            </a:r>
          </a:p>
          <a:p>
            <a:pPr marL="457200" lvl="0" indent="-381000" algn="l" rtl="0">
              <a:spcBef>
                <a:spcPts val="0"/>
              </a:spcBef>
              <a:spcAft>
                <a:spcPts val="0"/>
              </a:spcAft>
              <a:buSzPts val="2400"/>
              <a:buChar char="●"/>
            </a:pPr>
            <a:r>
              <a:rPr lang="en-IN" sz="1800" dirty="0"/>
              <a:t>These imports allow us to setup and use our webcam for our video stream.</a:t>
            </a:r>
          </a:p>
          <a:p>
            <a:pPr marL="76200" lvl="0" indent="0" algn="l" rtl="0">
              <a:spcBef>
                <a:spcPts val="0"/>
              </a:spcBef>
              <a:spcAft>
                <a:spcPts val="0"/>
              </a:spcAft>
              <a:buSzPts val="2400"/>
              <a:buNone/>
            </a:pPr>
            <a:endParaRPr sz="18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4" name="Picture 3">
            <a:extLst>
              <a:ext uri="{FF2B5EF4-FFF2-40B4-BE49-F238E27FC236}">
                <a16:creationId xmlns:a16="http://schemas.microsoft.com/office/drawing/2014/main" id="{89CB41F6-7872-49E6-B5C3-B36F4D01EBB9}"/>
              </a:ext>
            </a:extLst>
          </p:cNvPr>
          <p:cNvPicPr>
            <a:picLocks noChangeAspect="1"/>
          </p:cNvPicPr>
          <p:nvPr/>
        </p:nvPicPr>
        <p:blipFill>
          <a:blip r:embed="rId3"/>
          <a:stretch>
            <a:fillRect/>
          </a:stretch>
        </p:blipFill>
        <p:spPr>
          <a:xfrm>
            <a:off x="2213702" y="2684652"/>
            <a:ext cx="4618120" cy="2065199"/>
          </a:xfrm>
          <a:prstGeom prst="rect">
            <a:avLst/>
          </a:prstGeom>
        </p:spPr>
      </p:pic>
    </p:spTree>
    <p:extLst>
      <p:ext uri="{BB962C8B-B14F-4D97-AF65-F5344CB8AC3E}">
        <p14:creationId xmlns:p14="http://schemas.microsoft.com/office/powerpoint/2010/main" val="1560587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Detect and Predict age function </a:t>
            </a: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N" sz="1800" dirty="0"/>
              <a:t>Our </a:t>
            </a:r>
            <a:r>
              <a:rPr lang="en-IN" sz="1800" dirty="0" err="1"/>
              <a:t>Funtion</a:t>
            </a:r>
            <a:r>
              <a:rPr lang="en-IN" sz="1800" dirty="0"/>
              <a:t> accept following as parameters</a:t>
            </a:r>
          </a:p>
          <a:p>
            <a:pPr lvl="1">
              <a:spcBef>
                <a:spcPts val="0"/>
              </a:spcBef>
              <a:buChar char="●"/>
            </a:pPr>
            <a:r>
              <a:rPr lang="en-IN" sz="1800" dirty="0"/>
              <a:t>Frame:</a:t>
            </a:r>
          </a:p>
          <a:p>
            <a:pPr lvl="1">
              <a:spcBef>
                <a:spcPts val="0"/>
              </a:spcBef>
              <a:buChar char="●"/>
            </a:pPr>
            <a:r>
              <a:rPr lang="en-IN" sz="1800" dirty="0" err="1"/>
              <a:t>FaceNet</a:t>
            </a:r>
            <a:r>
              <a:rPr lang="en-IN" sz="1800" dirty="0"/>
              <a:t>:</a:t>
            </a:r>
          </a:p>
          <a:p>
            <a:pPr lvl="1">
              <a:spcBef>
                <a:spcPts val="0"/>
              </a:spcBef>
              <a:buChar char="●"/>
            </a:pPr>
            <a:r>
              <a:rPr lang="en-IN" sz="1800" dirty="0" err="1"/>
              <a:t>AgeNet</a:t>
            </a:r>
            <a:endParaRPr lang="en-IN" sz="1800" dirty="0"/>
          </a:p>
          <a:p>
            <a:pPr lvl="1">
              <a:spcBef>
                <a:spcPts val="0"/>
              </a:spcBef>
              <a:buChar char="●"/>
            </a:pPr>
            <a:r>
              <a:rPr lang="en-IN" sz="1800" dirty="0" err="1"/>
              <a:t>minConf</a:t>
            </a:r>
            <a:r>
              <a:rPr lang="en-IN" sz="1800" dirty="0"/>
              <a:t>:</a:t>
            </a:r>
          </a:p>
          <a:p>
            <a:pPr marL="457200" lvl="0" indent="-381000" algn="l" rtl="0">
              <a:spcBef>
                <a:spcPts val="0"/>
              </a:spcBef>
              <a:spcAft>
                <a:spcPts val="0"/>
              </a:spcAft>
              <a:buSzPts val="2400"/>
              <a:buChar char="●"/>
            </a:pPr>
            <a:r>
              <a:rPr lang="en-IN" sz="1800" dirty="0"/>
              <a:t>These parameters </a:t>
            </a:r>
          </a:p>
          <a:p>
            <a:pPr marL="76200" lvl="0" indent="0" algn="l" rtl="0">
              <a:spcBef>
                <a:spcPts val="0"/>
              </a:spcBef>
              <a:spcAft>
                <a:spcPts val="0"/>
              </a:spcAft>
              <a:buSzPts val="2400"/>
              <a:buNone/>
            </a:pPr>
            <a:r>
              <a:rPr lang="en-IN" sz="1800" dirty="0"/>
              <a:t>draw parallels from </a:t>
            </a:r>
          </a:p>
          <a:p>
            <a:pPr marL="76200" lvl="0" indent="0" algn="l" rtl="0">
              <a:spcBef>
                <a:spcPts val="0"/>
              </a:spcBef>
              <a:spcAft>
                <a:spcPts val="0"/>
              </a:spcAft>
              <a:buSzPts val="2400"/>
              <a:buNone/>
            </a:pPr>
            <a:r>
              <a:rPr lang="en-IN" sz="1800" dirty="0"/>
              <a:t>command line arguments</a:t>
            </a:r>
          </a:p>
          <a:p>
            <a:pPr marL="76200" lvl="0" indent="0" algn="l" rtl="0">
              <a:spcBef>
                <a:spcPts val="0"/>
              </a:spcBef>
              <a:spcAft>
                <a:spcPts val="0"/>
              </a:spcAft>
              <a:buSzPts val="2400"/>
              <a:buNone/>
            </a:pPr>
            <a:r>
              <a:rPr lang="en-IN" sz="1800" dirty="0"/>
              <a:t>of our single age </a:t>
            </a:r>
          </a:p>
          <a:p>
            <a:pPr marL="76200" lvl="0" indent="0" algn="l" rtl="0">
              <a:spcBef>
                <a:spcPts val="0"/>
              </a:spcBef>
              <a:spcAft>
                <a:spcPts val="0"/>
              </a:spcAft>
              <a:buSzPts val="2400"/>
              <a:buNone/>
            </a:pPr>
            <a:r>
              <a:rPr lang="en-IN" sz="1800" dirty="0"/>
              <a:t>detector script.</a:t>
            </a:r>
          </a:p>
          <a:p>
            <a:pPr marL="76200" lvl="0" indent="0" algn="l" rtl="0">
              <a:spcBef>
                <a:spcPts val="0"/>
              </a:spcBef>
              <a:spcAft>
                <a:spcPts val="0"/>
              </a:spcAft>
              <a:buSzPts val="2400"/>
              <a:buNone/>
            </a:pPr>
            <a:endParaRPr lang="en-IN" sz="1800" dirty="0"/>
          </a:p>
          <a:p>
            <a:pPr marL="76200" lvl="0" indent="0" algn="l" rtl="0">
              <a:spcBef>
                <a:spcPts val="0"/>
              </a:spcBef>
              <a:spcAft>
                <a:spcPts val="0"/>
              </a:spcAft>
              <a:buSzPts val="2400"/>
              <a:buNone/>
            </a:pPr>
            <a:endParaRPr sz="18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3" name="Picture 2">
            <a:extLst>
              <a:ext uri="{FF2B5EF4-FFF2-40B4-BE49-F238E27FC236}">
                <a16:creationId xmlns:a16="http://schemas.microsoft.com/office/drawing/2014/main" id="{B287F3EE-E04C-4531-A56A-647680D73310}"/>
              </a:ext>
            </a:extLst>
          </p:cNvPr>
          <p:cNvPicPr>
            <a:picLocks noChangeAspect="1"/>
          </p:cNvPicPr>
          <p:nvPr/>
        </p:nvPicPr>
        <p:blipFill>
          <a:blip r:embed="rId3"/>
          <a:stretch>
            <a:fillRect/>
          </a:stretch>
        </p:blipFill>
        <p:spPr>
          <a:xfrm>
            <a:off x="3935460" y="1857083"/>
            <a:ext cx="4995350" cy="2892768"/>
          </a:xfrm>
          <a:prstGeom prst="rect">
            <a:avLst/>
          </a:prstGeom>
        </p:spPr>
      </p:pic>
    </p:spTree>
    <p:extLst>
      <p:ext uri="{BB962C8B-B14F-4D97-AF65-F5344CB8AC3E}">
        <p14:creationId xmlns:p14="http://schemas.microsoft.com/office/powerpoint/2010/main" val="87023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br>
              <a:rPr lang="en-US" sz="3000" b="1" dirty="0">
                <a:solidFill>
                  <a:schemeClr val="accent2">
                    <a:lumMod val="60000"/>
                    <a:lumOff val="40000"/>
                  </a:schemeClr>
                </a:solidFill>
                <a:latin typeface="Montserrat" panose="020B0604020202020204" charset="0"/>
              </a:rPr>
            </a:br>
            <a:br>
              <a:rPr lang="en-US" sz="3000" b="1" dirty="0">
                <a:solidFill>
                  <a:schemeClr val="accent2">
                    <a:lumMod val="60000"/>
                    <a:lumOff val="40000"/>
                  </a:schemeClr>
                </a:solidFill>
                <a:latin typeface="Montserrat" panose="020B0604020202020204" charset="0"/>
              </a:rPr>
            </a:br>
            <a:br>
              <a:rPr lang="en-US" sz="3000" b="1" dirty="0">
                <a:solidFill>
                  <a:schemeClr val="accent2">
                    <a:lumMod val="60000"/>
                    <a:lumOff val="40000"/>
                  </a:schemeClr>
                </a:solidFill>
                <a:latin typeface="Montserrat" panose="020B0604020202020204" charset="0"/>
              </a:rPr>
            </a:br>
            <a:r>
              <a:rPr lang="en-US" sz="3000" b="1" dirty="0">
                <a:solidFill>
                  <a:schemeClr val="accent2">
                    <a:lumMod val="60000"/>
                    <a:lumOff val="40000"/>
                  </a:schemeClr>
                </a:solidFill>
                <a:latin typeface="Montserrat" panose="020B0604020202020204" charset="0"/>
              </a:rPr>
              <a:t>Looping over face ROI detections</a:t>
            </a:r>
            <a:br>
              <a:rPr lang="en-US" sz="3000" b="1" dirty="0">
                <a:solidFill>
                  <a:schemeClr val="bg1"/>
                </a:solidFill>
                <a:latin typeface="Montserrat" panose="020B0604020202020204" charset="0"/>
              </a:rPr>
            </a:br>
            <a:r>
              <a:rPr lang="en-US" sz="3000" b="1" dirty="0">
                <a:solidFill>
                  <a:schemeClr val="bg1"/>
                </a:solidFill>
                <a:latin typeface="Montserrat" panose="020B0604020202020204" charset="0"/>
              </a:rPr>
              <a:t>Looping over face ROI detections</a:t>
            </a: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N" sz="1800" dirty="0"/>
              <a:t>Similar Looping for </a:t>
            </a:r>
          </a:p>
          <a:p>
            <a:pPr marL="76200" lvl="0" indent="0" algn="l" rtl="0">
              <a:spcBef>
                <a:spcPts val="0"/>
              </a:spcBef>
              <a:spcAft>
                <a:spcPts val="0"/>
              </a:spcAft>
              <a:buSzPts val="2400"/>
              <a:buNone/>
            </a:pPr>
            <a:r>
              <a:rPr lang="en-IN" sz="1800" dirty="0"/>
              <a:t>Detection as Done for Static </a:t>
            </a:r>
          </a:p>
          <a:p>
            <a:pPr marL="76200" lvl="0" indent="0" algn="l" rtl="0">
              <a:spcBef>
                <a:spcPts val="0"/>
              </a:spcBef>
              <a:spcAft>
                <a:spcPts val="0"/>
              </a:spcAft>
              <a:buSzPts val="2400"/>
              <a:buNone/>
            </a:pPr>
            <a:r>
              <a:rPr lang="en-IN" sz="1800" dirty="0"/>
              <a:t>Image.</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6" name="Picture 5">
            <a:extLst>
              <a:ext uri="{FF2B5EF4-FFF2-40B4-BE49-F238E27FC236}">
                <a16:creationId xmlns:a16="http://schemas.microsoft.com/office/drawing/2014/main" id="{712E8726-74E9-45CA-8A0F-CA30E57C1E9D}"/>
              </a:ext>
            </a:extLst>
          </p:cNvPr>
          <p:cNvPicPr>
            <a:picLocks noChangeAspect="1"/>
          </p:cNvPicPr>
          <p:nvPr/>
        </p:nvPicPr>
        <p:blipFill>
          <a:blip r:embed="rId3"/>
          <a:stretch>
            <a:fillRect/>
          </a:stretch>
        </p:blipFill>
        <p:spPr>
          <a:xfrm>
            <a:off x="4241409" y="1524094"/>
            <a:ext cx="4457284" cy="3225757"/>
          </a:xfrm>
          <a:prstGeom prst="rect">
            <a:avLst/>
          </a:prstGeom>
        </p:spPr>
      </p:pic>
    </p:spTree>
    <p:extLst>
      <p:ext uri="{BB962C8B-B14F-4D97-AF65-F5344CB8AC3E}">
        <p14:creationId xmlns:p14="http://schemas.microsoft.com/office/powerpoint/2010/main" val="359564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r>
              <a:rPr lang="en-US" sz="3000" b="1" dirty="0">
                <a:solidFill>
                  <a:schemeClr val="accent2">
                    <a:lumMod val="60000"/>
                    <a:lumOff val="40000"/>
                  </a:schemeClr>
                </a:solidFill>
                <a:latin typeface="Montserrat" panose="020B0604020202020204" charset="0"/>
              </a:rPr>
              <a:t>Performing age detection </a:t>
            </a:r>
            <a:br>
              <a:rPr lang="en-US" sz="3000" b="1" dirty="0">
                <a:solidFill>
                  <a:schemeClr val="bg1"/>
                </a:solidFill>
                <a:latin typeface="Montserrat" panose="020B0604020202020204" charset="0"/>
              </a:rPr>
            </a:b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N" sz="1800" dirty="0"/>
              <a:t>Similarly done as Image </a:t>
            </a:r>
          </a:p>
          <a:p>
            <a:pPr marL="76200" lvl="0" indent="0" algn="l" rtl="0">
              <a:spcBef>
                <a:spcPts val="0"/>
              </a:spcBef>
              <a:spcAft>
                <a:spcPts val="0"/>
              </a:spcAft>
              <a:buSzPts val="2400"/>
              <a:buNone/>
            </a:pPr>
            <a:r>
              <a:rPr lang="en-IN" sz="1800" dirty="0"/>
              <a:t>Age prediction</a:t>
            </a:r>
          </a:p>
          <a:p>
            <a:pPr marL="76200" lvl="0" indent="0" algn="l" rtl="0">
              <a:spcBef>
                <a:spcPts val="0"/>
              </a:spcBef>
              <a:spcAft>
                <a:spcPts val="0"/>
              </a:spcAft>
              <a:buSzPts val="2400"/>
              <a:buNone/>
            </a:pPr>
            <a:endParaRPr sz="18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3" name="Picture 2">
            <a:extLst>
              <a:ext uri="{FF2B5EF4-FFF2-40B4-BE49-F238E27FC236}">
                <a16:creationId xmlns:a16="http://schemas.microsoft.com/office/drawing/2014/main" id="{B4495172-344E-4DBF-A260-5042A81C520E}"/>
              </a:ext>
            </a:extLst>
          </p:cNvPr>
          <p:cNvPicPr>
            <a:picLocks noChangeAspect="1"/>
          </p:cNvPicPr>
          <p:nvPr/>
        </p:nvPicPr>
        <p:blipFill>
          <a:blip r:embed="rId3"/>
          <a:stretch>
            <a:fillRect/>
          </a:stretch>
        </p:blipFill>
        <p:spPr>
          <a:xfrm>
            <a:off x="4792012" y="1315576"/>
            <a:ext cx="3885061" cy="3434275"/>
          </a:xfrm>
          <a:prstGeom prst="rect">
            <a:avLst/>
          </a:prstGeom>
        </p:spPr>
      </p:pic>
    </p:spTree>
    <p:extLst>
      <p:ext uri="{BB962C8B-B14F-4D97-AF65-F5344CB8AC3E}">
        <p14:creationId xmlns:p14="http://schemas.microsoft.com/office/powerpoint/2010/main" val="247183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Objective</a:t>
            </a:r>
            <a:endParaRPr dirty="0"/>
          </a:p>
        </p:txBody>
      </p:sp>
      <p:sp>
        <p:nvSpPr>
          <p:cNvPr id="119" name="Google Shape;119;p17"/>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a:spcBef>
                <a:spcPts val="0"/>
              </a:spcBef>
            </a:pPr>
            <a:r>
              <a:rPr lang="en-US" sz="1900" b="0" i="0" u="none" strike="noStrike" dirty="0">
                <a:solidFill>
                  <a:schemeClr val="tx1"/>
                </a:solidFill>
                <a:latin typeface="Cambria Math"/>
                <a:ea typeface="Cambria Math"/>
                <a:cs typeface="Cambria Math"/>
                <a:sym typeface="Cambria Math"/>
              </a:rPr>
              <a:t>Our objective is to develop a python project which involves deep learning </a:t>
            </a:r>
            <a:r>
              <a:rPr lang="en-US" sz="1900" dirty="0">
                <a:solidFill>
                  <a:schemeClr val="tx1"/>
                </a:solidFill>
                <a:latin typeface="Cambria Math"/>
                <a:ea typeface="Cambria Math"/>
                <a:cs typeface="Cambria Math"/>
                <a:sym typeface="Cambria Math"/>
              </a:rPr>
              <a:t>particularly</a:t>
            </a:r>
            <a:r>
              <a:rPr lang="en-US" sz="1900" b="0" i="0" u="none" strike="noStrike" dirty="0">
                <a:solidFill>
                  <a:schemeClr val="tx1"/>
                </a:solidFill>
                <a:latin typeface="Cambria Math"/>
                <a:ea typeface="Cambria Math"/>
                <a:cs typeface="Cambria Math"/>
                <a:sym typeface="Cambria Math"/>
              </a:rPr>
              <a:t> </a:t>
            </a:r>
            <a:r>
              <a:rPr lang="en-US" sz="1900" dirty="0">
                <a:solidFill>
                  <a:schemeClr val="tx1"/>
                </a:solidFill>
                <a:latin typeface="Cambria Math"/>
                <a:ea typeface="Cambria Math"/>
                <a:cs typeface="Cambria Math"/>
                <a:sym typeface="Cambria Math"/>
              </a:rPr>
              <a:t>CNN(convolutional neural network) technology </a:t>
            </a:r>
            <a:r>
              <a:rPr lang="en-US" sz="1900" b="0" i="0" u="none" strike="noStrike" dirty="0">
                <a:solidFill>
                  <a:schemeClr val="tx1"/>
                </a:solidFill>
                <a:latin typeface="Cambria Math"/>
                <a:ea typeface="Cambria Math"/>
                <a:cs typeface="Cambria Math"/>
                <a:sym typeface="Cambria Math"/>
              </a:rPr>
              <a:t>to predict the approximate age group to which the person belongs to through his/her facial image. </a:t>
            </a:r>
          </a:p>
          <a:p>
            <a:pPr>
              <a:spcBef>
                <a:spcPts val="0"/>
              </a:spcBef>
            </a:pPr>
            <a:r>
              <a:rPr lang="en-US" sz="1900" b="0" i="0" dirty="0">
                <a:solidFill>
                  <a:schemeClr val="tx1"/>
                </a:solidFill>
                <a:latin typeface="Cambria Math"/>
                <a:ea typeface="Cambria Math"/>
                <a:cs typeface="Cambria Math"/>
                <a:sym typeface="Cambria Math"/>
              </a:rPr>
              <a:t>We will use the models trained by Tal </a:t>
            </a:r>
            <a:r>
              <a:rPr lang="en-US" sz="1900" b="0" i="0" dirty="0" err="1">
                <a:solidFill>
                  <a:schemeClr val="tx1"/>
                </a:solidFill>
                <a:latin typeface="Cambria Math"/>
                <a:ea typeface="Cambria Math"/>
                <a:cs typeface="Cambria Math"/>
                <a:sym typeface="Cambria Math"/>
              </a:rPr>
              <a:t>Hassner</a:t>
            </a:r>
            <a:r>
              <a:rPr lang="en-US" sz="1900" b="0" i="0" dirty="0">
                <a:solidFill>
                  <a:schemeClr val="tx1"/>
                </a:solidFill>
                <a:latin typeface="Cambria Math"/>
                <a:ea typeface="Cambria Math"/>
                <a:cs typeface="Cambria Math"/>
                <a:sym typeface="Cambria Math"/>
              </a:rPr>
              <a:t> and Gil Levi.</a:t>
            </a:r>
            <a:endParaRPr lang="en-US" sz="1900" dirty="0">
              <a:solidFill>
                <a:schemeClr val="tx1"/>
              </a:solidFill>
              <a:latin typeface="Cambria Math"/>
              <a:ea typeface="Cambria Math"/>
              <a:cs typeface="Cambria Math"/>
              <a:sym typeface="Cambria Math"/>
            </a:endParaRPr>
          </a:p>
          <a:p>
            <a:pPr marL="76200" lvl="0" indent="0" algn="l" rtl="0">
              <a:spcBef>
                <a:spcPts val="0"/>
              </a:spcBef>
              <a:spcAft>
                <a:spcPts val="0"/>
              </a:spcAft>
              <a:buSzPts val="2400"/>
              <a:buNone/>
            </a:pPr>
            <a:endParaRPr sz="1400" dirty="0"/>
          </a:p>
        </p:txBody>
      </p:sp>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037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Command Line Arguments</a:t>
            </a: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N" sz="1800" dirty="0"/>
              <a:t>Our Script requires three command line arguments:</a:t>
            </a:r>
          </a:p>
          <a:p>
            <a:pPr lvl="1">
              <a:spcBef>
                <a:spcPts val="0"/>
              </a:spcBef>
              <a:buChar char="●"/>
            </a:pPr>
            <a:r>
              <a:rPr lang="en-IN" sz="1800" dirty="0"/>
              <a:t>--face:</a:t>
            </a:r>
          </a:p>
          <a:p>
            <a:pPr lvl="1">
              <a:spcBef>
                <a:spcPts val="0"/>
              </a:spcBef>
              <a:buChar char="●"/>
            </a:pPr>
            <a:r>
              <a:rPr lang="en-IN" sz="1800" dirty="0"/>
              <a:t>--age:</a:t>
            </a:r>
          </a:p>
          <a:p>
            <a:pPr lvl="1">
              <a:spcBef>
                <a:spcPts val="0"/>
              </a:spcBef>
              <a:buChar char="●"/>
            </a:pPr>
            <a:r>
              <a:rPr lang="en-IN" sz="1800" dirty="0"/>
              <a:t>--confidence:</a:t>
            </a:r>
          </a:p>
          <a:p>
            <a:pPr marL="76200" lvl="0" indent="0" algn="l" rtl="0">
              <a:spcBef>
                <a:spcPts val="0"/>
              </a:spcBef>
              <a:spcAft>
                <a:spcPts val="0"/>
              </a:spcAft>
              <a:buSzPts val="2400"/>
              <a:buNone/>
            </a:pPr>
            <a:endParaRPr sz="18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3" name="Picture 2">
            <a:extLst>
              <a:ext uri="{FF2B5EF4-FFF2-40B4-BE49-F238E27FC236}">
                <a16:creationId xmlns:a16="http://schemas.microsoft.com/office/drawing/2014/main" id="{3FF348BF-C37F-4B74-B833-FE4D9D2AF002}"/>
              </a:ext>
            </a:extLst>
          </p:cNvPr>
          <p:cNvPicPr>
            <a:picLocks noChangeAspect="1"/>
          </p:cNvPicPr>
          <p:nvPr/>
        </p:nvPicPr>
        <p:blipFill>
          <a:blip r:embed="rId3"/>
          <a:stretch>
            <a:fillRect/>
          </a:stretch>
        </p:blipFill>
        <p:spPr>
          <a:xfrm>
            <a:off x="1405329" y="2669705"/>
            <a:ext cx="5925377" cy="2181529"/>
          </a:xfrm>
          <a:prstGeom prst="rect">
            <a:avLst/>
          </a:prstGeom>
        </p:spPr>
      </p:pic>
    </p:spTree>
    <p:extLst>
      <p:ext uri="{BB962C8B-B14F-4D97-AF65-F5344CB8AC3E}">
        <p14:creationId xmlns:p14="http://schemas.microsoft.com/office/powerpoint/2010/main" val="3368626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Initialize our video stream</a:t>
            </a: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N" sz="1800" dirty="0"/>
              <a:t>Initialize our face detector </a:t>
            </a:r>
          </a:p>
          <a:p>
            <a:pPr marL="457200" lvl="0" indent="-381000" algn="l" rtl="0">
              <a:spcBef>
                <a:spcPts val="0"/>
              </a:spcBef>
              <a:spcAft>
                <a:spcPts val="0"/>
              </a:spcAft>
              <a:buSzPts val="2400"/>
              <a:buChar char="●"/>
            </a:pPr>
            <a:r>
              <a:rPr lang="en-IN" sz="1800" dirty="0"/>
              <a:t>Load our face detector</a:t>
            </a:r>
          </a:p>
          <a:p>
            <a:pPr marL="457200" lvl="0" indent="-381000" algn="l" rtl="0">
              <a:spcBef>
                <a:spcPts val="0"/>
              </a:spcBef>
              <a:spcAft>
                <a:spcPts val="0"/>
              </a:spcAft>
              <a:buSzPts val="2400"/>
              <a:buChar char="●"/>
            </a:pPr>
            <a:r>
              <a:rPr lang="en-IN" sz="1800" dirty="0"/>
              <a:t>Use </a:t>
            </a:r>
            <a:r>
              <a:rPr lang="en-IN" sz="1800" dirty="0" err="1"/>
              <a:t>VideoStream</a:t>
            </a:r>
            <a:r>
              <a:rPr lang="en-IN" sz="1800" dirty="0"/>
              <a:t> class to </a:t>
            </a:r>
            <a:r>
              <a:rPr lang="en-IN" sz="1800" dirty="0" err="1"/>
              <a:t>initianlize</a:t>
            </a:r>
            <a:r>
              <a:rPr lang="en-IN" sz="1800" dirty="0"/>
              <a:t> our webcam</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3" name="Picture 2">
            <a:extLst>
              <a:ext uri="{FF2B5EF4-FFF2-40B4-BE49-F238E27FC236}">
                <a16:creationId xmlns:a16="http://schemas.microsoft.com/office/drawing/2014/main" id="{08694132-C300-476D-8C40-C8BB3D9258BA}"/>
              </a:ext>
            </a:extLst>
          </p:cNvPr>
          <p:cNvPicPr>
            <a:picLocks noChangeAspect="1"/>
          </p:cNvPicPr>
          <p:nvPr/>
        </p:nvPicPr>
        <p:blipFill>
          <a:blip r:embed="rId3"/>
          <a:stretch>
            <a:fillRect/>
          </a:stretch>
        </p:blipFill>
        <p:spPr>
          <a:xfrm>
            <a:off x="2064068" y="2321169"/>
            <a:ext cx="4354976" cy="2602523"/>
          </a:xfrm>
          <a:prstGeom prst="rect">
            <a:avLst/>
          </a:prstGeom>
        </p:spPr>
      </p:pic>
    </p:spTree>
    <p:extLst>
      <p:ext uri="{BB962C8B-B14F-4D97-AF65-F5344CB8AC3E}">
        <p14:creationId xmlns:p14="http://schemas.microsoft.com/office/powerpoint/2010/main" val="3200750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Inside Loop</a:t>
            </a:r>
            <a:endParaRPr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N" sz="1800" dirty="0"/>
              <a:t>The While Loop for all mechanism of</a:t>
            </a:r>
          </a:p>
          <a:p>
            <a:pPr marL="76200" lvl="0" indent="0" algn="l" rtl="0">
              <a:spcBef>
                <a:spcPts val="0"/>
              </a:spcBef>
              <a:spcAft>
                <a:spcPts val="0"/>
              </a:spcAft>
              <a:buSzPts val="2400"/>
              <a:buNone/>
            </a:pPr>
            <a:r>
              <a:rPr lang="en-IN" sz="1800" dirty="0"/>
              <a:t>Age Detection in </a:t>
            </a:r>
            <a:r>
              <a:rPr lang="en-IN" sz="1800"/>
              <a:t>Video Stream.</a:t>
            </a:r>
            <a:endParaRPr lang="en-IN" sz="1800" dirty="0"/>
          </a:p>
          <a:p>
            <a:pPr marL="76200" lvl="0" indent="0" algn="l" rtl="0">
              <a:spcBef>
                <a:spcPts val="0"/>
              </a:spcBef>
              <a:spcAft>
                <a:spcPts val="0"/>
              </a:spcAft>
              <a:buSzPts val="2400"/>
              <a:buNone/>
            </a:pPr>
            <a:endParaRPr sz="18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7C8894"/>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300" b="1" i="0" u="none" strike="noStrike" kern="0" cap="none" spc="0" normalizeH="0" baseline="0" noProof="0">
              <a:ln>
                <a:noFill/>
              </a:ln>
              <a:solidFill>
                <a:srgbClr val="7C8894"/>
              </a:solidFill>
              <a:effectLst/>
              <a:uLnTx/>
              <a:uFillTx/>
              <a:latin typeface="Montserrat"/>
              <a:sym typeface="Montserrat"/>
            </a:endParaRPr>
          </a:p>
        </p:txBody>
      </p:sp>
      <p:pic>
        <p:nvPicPr>
          <p:cNvPr id="3" name="Picture 2">
            <a:extLst>
              <a:ext uri="{FF2B5EF4-FFF2-40B4-BE49-F238E27FC236}">
                <a16:creationId xmlns:a16="http://schemas.microsoft.com/office/drawing/2014/main" id="{53157C25-3F57-4D75-A593-7C0AB78277F2}"/>
              </a:ext>
            </a:extLst>
          </p:cNvPr>
          <p:cNvPicPr>
            <a:picLocks noChangeAspect="1"/>
          </p:cNvPicPr>
          <p:nvPr/>
        </p:nvPicPr>
        <p:blipFill>
          <a:blip r:embed="rId3"/>
          <a:stretch>
            <a:fillRect/>
          </a:stretch>
        </p:blipFill>
        <p:spPr>
          <a:xfrm>
            <a:off x="5302156" y="577022"/>
            <a:ext cx="3504969" cy="4172829"/>
          </a:xfrm>
          <a:prstGeom prst="rect">
            <a:avLst/>
          </a:prstGeom>
        </p:spPr>
      </p:pic>
    </p:spTree>
    <p:extLst>
      <p:ext uri="{BB962C8B-B14F-4D97-AF65-F5344CB8AC3E}">
        <p14:creationId xmlns:p14="http://schemas.microsoft.com/office/powerpoint/2010/main" val="4050655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00"/>
        <p:cNvGrpSpPr/>
        <p:nvPr/>
      </p:nvGrpSpPr>
      <p:grpSpPr>
        <a:xfrm>
          <a:off x="0" y="0"/>
          <a:ext cx="0" cy="0"/>
          <a:chOff x="0" y="0"/>
          <a:chExt cx="0" cy="0"/>
        </a:xfrm>
      </p:grpSpPr>
      <p:sp>
        <p:nvSpPr>
          <p:cNvPr id="401" name="Google Shape;401;p31"/>
          <p:cNvSpPr txBox="1">
            <a:spLocks noGrp="1"/>
          </p:cNvSpPr>
          <p:nvPr>
            <p:ph type="body" idx="1"/>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b="1" dirty="0">
                <a:latin typeface="Red Hat Display"/>
                <a:ea typeface="Red Hat Display"/>
                <a:cs typeface="Red Hat Display"/>
                <a:sym typeface="Red Hat Display"/>
              </a:rPr>
              <a:t>Conclusion</a:t>
            </a:r>
            <a:endParaRPr b="1" dirty="0">
              <a:latin typeface="Red Hat Display"/>
              <a:ea typeface="Red Hat Display"/>
              <a:cs typeface="Red Hat Display"/>
              <a:sym typeface="Red Hat Display"/>
            </a:endParaRPr>
          </a:p>
          <a:p>
            <a:pPr marL="0" lvl="0" indent="0" algn="l" rtl="0">
              <a:spcBef>
                <a:spcPts val="800"/>
              </a:spcBef>
              <a:spcAft>
                <a:spcPts val="800"/>
              </a:spcAft>
              <a:buNone/>
            </a:pPr>
            <a:r>
              <a:rPr lang="en-US" sz="1400" b="1" i="0" dirty="0">
                <a:solidFill>
                  <a:srgbClr val="051E50"/>
                </a:solidFill>
                <a:effectLst/>
                <a:latin typeface="proxima-nova"/>
              </a:rPr>
              <a:t>The process of visual age prediction is difficult, and we’d consider it</a:t>
            </a:r>
            <a:r>
              <a:rPr lang="en-US" sz="1400" dirty="0">
                <a:solidFill>
                  <a:srgbClr val="051E50"/>
                </a:solidFill>
                <a:effectLst/>
                <a:latin typeface="proxima-nova"/>
              </a:rPr>
              <a:t> subjective </a:t>
            </a:r>
            <a:r>
              <a:rPr lang="en-US" sz="1400" b="1" i="0" dirty="0">
                <a:solidFill>
                  <a:srgbClr val="051E50"/>
                </a:solidFill>
                <a:effectLst/>
                <a:latin typeface="proxima-nova"/>
              </a:rPr>
              <a:t>when either a computer or a person tries to guess someone’s age. </a:t>
            </a:r>
            <a:r>
              <a:rPr lang="en-US" sz="1400" i="0" dirty="0">
                <a:solidFill>
                  <a:srgbClr val="051E50"/>
                </a:solidFill>
                <a:effectLst/>
                <a:latin typeface="proxima-nova"/>
              </a:rPr>
              <a:t>In order to evaluate an age detector, you cannot rely on the person’s actual age. Instead, you need to measure the accuracy between the </a:t>
            </a:r>
            <a:r>
              <a:rPr lang="en-US" sz="1400" i="1" dirty="0">
                <a:solidFill>
                  <a:srgbClr val="051E50"/>
                </a:solidFill>
                <a:effectLst/>
                <a:latin typeface="proxima-nova"/>
              </a:rPr>
              <a:t>predicted</a:t>
            </a:r>
            <a:r>
              <a:rPr lang="en-US" sz="1400" i="0" dirty="0">
                <a:solidFill>
                  <a:srgbClr val="051E50"/>
                </a:solidFill>
                <a:effectLst/>
                <a:latin typeface="proxima-nova"/>
              </a:rPr>
              <a:t> age and the </a:t>
            </a:r>
            <a:r>
              <a:rPr lang="en-US" sz="1400" i="1" dirty="0">
                <a:solidFill>
                  <a:srgbClr val="051E50"/>
                </a:solidFill>
                <a:effectLst/>
                <a:latin typeface="proxima-nova"/>
              </a:rPr>
              <a:t>perceived</a:t>
            </a:r>
            <a:r>
              <a:rPr lang="en-US" sz="1400" i="0" dirty="0">
                <a:solidFill>
                  <a:srgbClr val="051E50"/>
                </a:solidFill>
                <a:effectLst/>
                <a:latin typeface="proxima-nova"/>
              </a:rPr>
              <a:t> age.</a:t>
            </a:r>
            <a:endParaRPr sz="1400" dirty="0">
              <a:solidFill>
                <a:schemeClr val="lt1"/>
              </a:solidFill>
            </a:endParaRPr>
          </a:p>
        </p:txBody>
      </p:sp>
      <p:sp>
        <p:nvSpPr>
          <p:cNvPr id="402" name="Google Shape;402;p3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33</a:t>
            </a:fld>
            <a:endParaRPr>
              <a:solidFill>
                <a:schemeClr val="lt1"/>
              </a:solidFill>
            </a:endParaRPr>
          </a:p>
        </p:txBody>
      </p:sp>
    </p:spTree>
    <p:extLst>
      <p:ext uri="{BB962C8B-B14F-4D97-AF65-F5344CB8AC3E}">
        <p14:creationId xmlns:p14="http://schemas.microsoft.com/office/powerpoint/2010/main" val="173440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Shape 1400"/>
        <p:cNvGrpSpPr/>
        <p:nvPr/>
      </p:nvGrpSpPr>
      <p:grpSpPr>
        <a:xfrm>
          <a:off x="0" y="0"/>
          <a:ext cx="0" cy="0"/>
          <a:chOff x="0" y="0"/>
          <a:chExt cx="0" cy="0"/>
        </a:xfrm>
      </p:grpSpPr>
      <p:sp>
        <p:nvSpPr>
          <p:cNvPr id="1401" name="Google Shape;1401;p177"/>
          <p:cNvSpPr txBox="1">
            <a:spLocks noGrp="1"/>
          </p:cNvSpPr>
          <p:nvPr>
            <p:ph type="title"/>
          </p:nvPr>
        </p:nvSpPr>
        <p:spPr>
          <a:prstGeom prst="rect">
            <a:avLst/>
          </a:prstGeom>
          <a:noFill/>
          <a:ln>
            <a:noFill/>
          </a:ln>
        </p:spPr>
        <p:txBody>
          <a:bodyPr spcFirstLastPara="1" wrap="square" lIns="68569" tIns="34275" rIns="68569" bIns="34275" anchor="ctr" anchorCtr="0">
            <a:normAutofit/>
          </a:bodyPr>
          <a:lstStyle/>
          <a:p>
            <a:pPr>
              <a:lnSpc>
                <a:spcPct val="90000"/>
              </a:lnSpc>
              <a:buClr>
                <a:schemeClr val="dk1"/>
              </a:buClr>
              <a:buSzPts val="4400"/>
            </a:pPr>
            <a:r>
              <a:rPr lang="en-IN" dirty="0"/>
              <a:t>Reference</a:t>
            </a:r>
            <a:endParaRPr dirty="0"/>
          </a:p>
        </p:txBody>
      </p:sp>
      <p:sp>
        <p:nvSpPr>
          <p:cNvPr id="1402" name="Google Shape;1402;p177"/>
          <p:cNvSpPr txBox="1">
            <a:spLocks noGrp="1"/>
          </p:cNvSpPr>
          <p:nvPr>
            <p:ph idx="1"/>
          </p:nvPr>
        </p:nvSpPr>
        <p:spPr>
          <a:xfrm>
            <a:off x="768096" y="1498209"/>
            <a:ext cx="7290055" cy="3233811"/>
          </a:xfrm>
          <a:prstGeom prst="rect">
            <a:avLst/>
          </a:prstGeom>
          <a:solidFill>
            <a:srgbClr val="FFC000">
              <a:alpha val="16000"/>
            </a:srgbClr>
          </a:solidFill>
          <a:ln>
            <a:noFill/>
          </a:ln>
        </p:spPr>
        <p:txBody>
          <a:bodyPr spcFirstLastPara="1" wrap="square" lIns="68569" tIns="34275" rIns="68569" bIns="34275" anchor="t" anchorCtr="0">
            <a:normAutofit lnSpcReduction="10000"/>
          </a:bodyPr>
          <a:lstStyle/>
          <a:p>
            <a:pPr marL="171450" indent="-171450">
              <a:spcBef>
                <a:spcPts val="0"/>
              </a:spcBef>
              <a:buClr>
                <a:srgbClr val="000000"/>
              </a:buClr>
              <a:buSzPct val="99255"/>
              <a:buChar char="●"/>
            </a:pPr>
            <a:r>
              <a:rPr lang="en-IN" sz="1500" dirty="0">
                <a:solidFill>
                  <a:srgbClr val="000000"/>
                </a:solidFill>
                <a:latin typeface="Cambria"/>
                <a:ea typeface="Cambria"/>
                <a:cs typeface="Cambria"/>
                <a:sym typeface="Cambria"/>
              </a:rPr>
              <a:t>G. Levi and T. </a:t>
            </a:r>
            <a:r>
              <a:rPr lang="en-IN" sz="1500" dirty="0" err="1">
                <a:solidFill>
                  <a:srgbClr val="000000"/>
                </a:solidFill>
                <a:latin typeface="Cambria"/>
                <a:ea typeface="Cambria"/>
                <a:cs typeface="Cambria"/>
                <a:sym typeface="Cambria"/>
              </a:rPr>
              <a:t>Hassner</a:t>
            </a:r>
            <a:r>
              <a:rPr lang="en-IN" sz="1500" dirty="0">
                <a:solidFill>
                  <a:srgbClr val="000000"/>
                </a:solidFill>
                <a:latin typeface="Cambria"/>
                <a:ea typeface="Cambria"/>
                <a:cs typeface="Cambria"/>
                <a:sym typeface="Cambria"/>
              </a:rPr>
              <a:t>, “Age and gender classification using convolutional neural networks,” in </a:t>
            </a:r>
            <a:r>
              <a:rPr lang="en-IN" sz="1500" i="1" dirty="0">
                <a:solidFill>
                  <a:srgbClr val="000000"/>
                </a:solidFill>
                <a:latin typeface="Cambria"/>
                <a:ea typeface="Cambria"/>
                <a:cs typeface="Cambria"/>
                <a:sym typeface="Cambria"/>
              </a:rPr>
              <a:t>Proceedings of the 2015 IEEE Conference on Computer Vision and Pattern Recognition Workshops (CVPRW)</a:t>
            </a:r>
            <a:r>
              <a:rPr lang="en-IN" sz="1500" dirty="0">
                <a:solidFill>
                  <a:srgbClr val="000000"/>
                </a:solidFill>
                <a:latin typeface="Cambria"/>
                <a:ea typeface="Cambria"/>
                <a:cs typeface="Cambria"/>
                <a:sym typeface="Cambria"/>
              </a:rPr>
              <a:t>, pp. 34–42, Boston, MA, USA, June 2015.View at: </a:t>
            </a:r>
            <a:r>
              <a:rPr lang="en-IN" sz="1500" u="sng" dirty="0">
                <a:solidFill>
                  <a:schemeClr val="hlink"/>
                </a:solidFill>
                <a:latin typeface="Cambria"/>
                <a:ea typeface="Cambria"/>
                <a:cs typeface="Cambria"/>
                <a:sym typeface="Cambria"/>
                <a:hlinkClick r:id="rId3"/>
              </a:rPr>
              <a:t>Google Scholar</a:t>
            </a:r>
            <a:endParaRPr sz="1500" dirty="0">
              <a:latin typeface="Cambria"/>
              <a:ea typeface="Cambria"/>
              <a:cs typeface="Cambria"/>
              <a:sym typeface="Cambria"/>
            </a:endParaRPr>
          </a:p>
          <a:p>
            <a:pPr marL="171450" indent="-171450">
              <a:spcBef>
                <a:spcPts val="750"/>
              </a:spcBef>
              <a:buClr>
                <a:srgbClr val="000000"/>
              </a:buClr>
              <a:buSzPct val="99255"/>
              <a:buChar char="●"/>
            </a:pPr>
            <a:r>
              <a:rPr lang="en-IN" sz="1500" dirty="0">
                <a:solidFill>
                  <a:srgbClr val="000000"/>
                </a:solidFill>
                <a:latin typeface="Cambria"/>
                <a:ea typeface="Cambria"/>
                <a:cs typeface="Cambria"/>
                <a:sym typeface="Cambria"/>
                <a:hlinkClick r:id="rId4"/>
              </a:rPr>
              <a:t>https://opencv.org/</a:t>
            </a:r>
            <a:endParaRPr lang="en-IN" sz="1500" dirty="0">
              <a:solidFill>
                <a:srgbClr val="000000"/>
              </a:solidFill>
              <a:latin typeface="Cambria"/>
              <a:ea typeface="Cambria"/>
              <a:cs typeface="Cambria"/>
              <a:sym typeface="Cambria"/>
            </a:endParaRPr>
          </a:p>
          <a:p>
            <a:pPr marL="171450" indent="-171450">
              <a:spcBef>
                <a:spcPts val="750"/>
              </a:spcBef>
              <a:buClr>
                <a:srgbClr val="000000"/>
              </a:buClr>
              <a:buSzPct val="99255"/>
              <a:buChar char="●"/>
            </a:pPr>
            <a:r>
              <a:rPr lang="en-IN" sz="1500" dirty="0">
                <a:latin typeface="Cambria"/>
                <a:ea typeface="Cambria"/>
                <a:cs typeface="Cambria"/>
                <a:sym typeface="Cambria"/>
                <a:hlinkClick r:id="rId5"/>
              </a:rPr>
              <a:t>https://talhassner.github.io/home/projects/Adience/Adience-data.html#agegender</a:t>
            </a:r>
            <a:endParaRPr lang="en-IN" sz="1500" dirty="0">
              <a:latin typeface="Cambria"/>
              <a:ea typeface="Cambria"/>
              <a:cs typeface="Cambria"/>
              <a:sym typeface="Cambria"/>
            </a:endParaRPr>
          </a:p>
          <a:p>
            <a:pPr marL="171450" indent="-171450">
              <a:spcBef>
                <a:spcPts val="750"/>
              </a:spcBef>
              <a:buClr>
                <a:srgbClr val="000000"/>
              </a:buClr>
              <a:buSzPct val="99255"/>
              <a:buChar char="●"/>
            </a:pPr>
            <a:r>
              <a:rPr lang="en-IN" sz="1500" dirty="0">
                <a:latin typeface="Cambria"/>
                <a:ea typeface="Cambria"/>
                <a:cs typeface="Cambria"/>
                <a:sym typeface="Cambria"/>
                <a:hlinkClick r:id="rId6"/>
              </a:rPr>
              <a:t>https://opencv-python-tutroals.readthedocs.io/en/latest/py_tutorials/py_setup/py_setup_in_windows/py_setup_in_windows.html</a:t>
            </a:r>
            <a:endParaRPr lang="en-IN" sz="1500" dirty="0">
              <a:latin typeface="Cambria"/>
              <a:ea typeface="Cambria"/>
              <a:cs typeface="Cambria"/>
              <a:sym typeface="Cambria"/>
            </a:endParaRPr>
          </a:p>
          <a:p>
            <a:pPr marL="171450" indent="-171450">
              <a:spcBef>
                <a:spcPts val="750"/>
              </a:spcBef>
              <a:buClr>
                <a:srgbClr val="000000"/>
              </a:buClr>
              <a:buSzPct val="99255"/>
              <a:buChar char="●"/>
            </a:pPr>
            <a:r>
              <a:rPr lang="en-IN" sz="1500" dirty="0">
                <a:latin typeface="Cambria"/>
                <a:ea typeface="Cambria"/>
                <a:cs typeface="Cambria"/>
                <a:sym typeface="Cambria"/>
                <a:hlinkClick r:id="rId7"/>
              </a:rPr>
              <a:t>https://towardsdatascience.com/a-simple-guide-to-command-line-arguments-with-argparse-6824c30ab1c3?gi=854db45267a0#:~:text=The%20standard%20Python%20library%20argparse,to%20be%20parsed%20and%20utilized</a:t>
            </a:r>
            <a:r>
              <a:rPr lang="en-IN" sz="1500" dirty="0">
                <a:latin typeface="Cambria"/>
                <a:ea typeface="Cambria"/>
                <a:cs typeface="Cambria"/>
                <a:sym typeface="Cambria"/>
              </a:rPr>
              <a:t>.</a:t>
            </a:r>
          </a:p>
          <a:p>
            <a:pPr marL="0" indent="0">
              <a:spcBef>
                <a:spcPts val="750"/>
              </a:spcBef>
              <a:buClr>
                <a:srgbClr val="000000"/>
              </a:buClr>
              <a:buSzPct val="99255"/>
              <a:buNone/>
            </a:pPr>
            <a:endParaRPr lang="en-IN" sz="1500" dirty="0">
              <a:latin typeface="Cambria"/>
              <a:ea typeface="Cambria"/>
              <a:cs typeface="Cambria"/>
              <a:sym typeface="Cambria"/>
            </a:endParaRPr>
          </a:p>
          <a:p>
            <a:pPr marL="171450" indent="-171450">
              <a:spcBef>
                <a:spcPts val="750"/>
              </a:spcBef>
              <a:buClr>
                <a:srgbClr val="000000"/>
              </a:buClr>
              <a:buSzPct val="99255"/>
              <a:buChar char="●"/>
            </a:pPr>
            <a:endParaRPr sz="1500" dirty="0">
              <a:latin typeface="Cambria"/>
              <a:ea typeface="Cambria"/>
              <a:cs typeface="Cambria"/>
              <a:sym typeface="Cambria"/>
            </a:endParaRPr>
          </a:p>
        </p:txBody>
      </p:sp>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200"/>
              <a:t>Thanks!</a:t>
            </a:r>
            <a:endParaRPr sz="8200"/>
          </a:p>
        </p:txBody>
      </p:sp>
      <p:sp>
        <p:nvSpPr>
          <p:cNvPr id="443" name="Google Shape;443;p34"/>
          <p:cNvSpPr txBox="1">
            <a:spLocks noGrp="1"/>
          </p:cNvSpPr>
          <p:nvPr>
            <p:ph type="subTitle" idx="4294967295"/>
          </p:nvPr>
        </p:nvSpPr>
        <p:spPr>
          <a:xfrm>
            <a:off x="1193500" y="2406712"/>
            <a:ext cx="4185000" cy="152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b="1" dirty="0"/>
              <a:t>Any questions?</a:t>
            </a:r>
            <a:br>
              <a:rPr lang="en" sz="2200" dirty="0"/>
            </a:br>
            <a:endParaRPr sz="1600" b="1" dirty="0"/>
          </a:p>
        </p:txBody>
      </p:sp>
      <p:sp>
        <p:nvSpPr>
          <p:cNvPr id="445" name="Google Shape;445;p3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446" name="Google Shape;446;p34"/>
          <p:cNvSpPr/>
          <p:nvPr/>
        </p:nvSpPr>
        <p:spPr>
          <a:xfrm>
            <a:off x="620179" y="2485433"/>
            <a:ext cx="192298" cy="17261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2"/>
          <p:cNvSpPr txBox="1">
            <a:spLocks noGrp="1"/>
          </p:cNvSpPr>
          <p:nvPr>
            <p:ph type="ctrTitle"/>
          </p:nvPr>
        </p:nvSpPr>
        <p:spPr>
          <a:xfrm>
            <a:off x="459391" y="1645374"/>
            <a:ext cx="3638700" cy="221491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4800" dirty="0">
                <a:solidFill>
                  <a:srgbClr val="FFD319"/>
                </a:solidFill>
              </a:rPr>
              <a:t>Design</a:t>
            </a:r>
            <a:r>
              <a:rPr lang="en-IN" sz="4800" dirty="0"/>
              <a:t> and </a:t>
            </a:r>
            <a:r>
              <a:rPr lang="en-IN" sz="4800" dirty="0">
                <a:solidFill>
                  <a:srgbClr val="FFD319"/>
                </a:solidFill>
              </a:rPr>
              <a:t>Methodology</a:t>
            </a:r>
            <a:endParaRPr sz="4800" dirty="0">
              <a:solidFill>
                <a:srgbClr val="FFD319"/>
              </a:solidFill>
            </a:endParaRPr>
          </a:p>
        </p:txBody>
      </p:sp>
      <p:pic>
        <p:nvPicPr>
          <p:cNvPr id="127" name="Google Shape;127;p12"/>
          <p:cNvPicPr preferRelativeResize="0"/>
          <p:nvPr/>
        </p:nvPicPr>
        <p:blipFill rotWithShape="1">
          <a:blip r:embed="rId3">
            <a:alphaModFix amt="77000"/>
          </a:blip>
          <a:srcRect l="6585" t="22310" b="9773"/>
          <a:stretch/>
        </p:blipFill>
        <p:spPr>
          <a:xfrm>
            <a:off x="3651758" y="0"/>
            <a:ext cx="5053644" cy="5143500"/>
          </a:xfrm>
          <a:custGeom>
            <a:avLst/>
            <a:gdLst/>
            <a:ahLst/>
            <a:cxnLst/>
            <a:rect l="l" t="t" r="r" b="b"/>
            <a:pathLst>
              <a:path w="21600" h="21600" extrusionOk="0">
                <a:moveTo>
                  <a:pt x="0" y="0"/>
                </a:moveTo>
                <a:lnTo>
                  <a:pt x="0" y="7154"/>
                </a:lnTo>
                <a:lnTo>
                  <a:pt x="2410" y="6725"/>
                </a:lnTo>
                <a:lnTo>
                  <a:pt x="2410" y="0"/>
                </a:lnTo>
                <a:lnTo>
                  <a:pt x="0" y="0"/>
                </a:lnTo>
                <a:close/>
                <a:moveTo>
                  <a:pt x="9278" y="0"/>
                </a:moveTo>
                <a:lnTo>
                  <a:pt x="9278" y="4888"/>
                </a:lnTo>
                <a:lnTo>
                  <a:pt x="17160" y="3482"/>
                </a:lnTo>
                <a:lnTo>
                  <a:pt x="17160" y="0"/>
                </a:lnTo>
                <a:lnTo>
                  <a:pt x="9278" y="0"/>
                </a:lnTo>
                <a:close/>
                <a:moveTo>
                  <a:pt x="17788" y="0"/>
                </a:moveTo>
                <a:lnTo>
                  <a:pt x="17788" y="1358"/>
                </a:lnTo>
                <a:lnTo>
                  <a:pt x="21600" y="679"/>
                </a:lnTo>
                <a:lnTo>
                  <a:pt x="21600" y="0"/>
                </a:lnTo>
                <a:lnTo>
                  <a:pt x="17788" y="0"/>
                </a:lnTo>
                <a:close/>
                <a:moveTo>
                  <a:pt x="21600" y="1291"/>
                </a:moveTo>
                <a:lnTo>
                  <a:pt x="17790" y="1971"/>
                </a:lnTo>
                <a:lnTo>
                  <a:pt x="17788" y="13824"/>
                </a:lnTo>
                <a:lnTo>
                  <a:pt x="21600" y="13144"/>
                </a:lnTo>
                <a:lnTo>
                  <a:pt x="21600" y="1291"/>
                </a:lnTo>
                <a:close/>
                <a:moveTo>
                  <a:pt x="8652" y="2564"/>
                </a:moveTo>
                <a:lnTo>
                  <a:pt x="3036" y="3564"/>
                </a:lnTo>
                <a:lnTo>
                  <a:pt x="3036" y="11482"/>
                </a:lnTo>
                <a:lnTo>
                  <a:pt x="8652" y="10482"/>
                </a:lnTo>
                <a:lnTo>
                  <a:pt x="8652" y="2564"/>
                </a:lnTo>
                <a:close/>
                <a:moveTo>
                  <a:pt x="17160" y="4161"/>
                </a:moveTo>
                <a:lnTo>
                  <a:pt x="9278" y="5565"/>
                </a:lnTo>
                <a:lnTo>
                  <a:pt x="9278" y="21600"/>
                </a:lnTo>
                <a:lnTo>
                  <a:pt x="17160" y="21600"/>
                </a:lnTo>
                <a:lnTo>
                  <a:pt x="17160" y="4161"/>
                </a:lnTo>
                <a:close/>
                <a:moveTo>
                  <a:pt x="8651" y="11102"/>
                </a:moveTo>
                <a:lnTo>
                  <a:pt x="3036" y="12104"/>
                </a:lnTo>
                <a:lnTo>
                  <a:pt x="3036" y="21600"/>
                </a:lnTo>
                <a:lnTo>
                  <a:pt x="8651" y="21600"/>
                </a:lnTo>
                <a:lnTo>
                  <a:pt x="8651" y="11102"/>
                </a:lnTo>
                <a:close/>
                <a:moveTo>
                  <a:pt x="21600" y="13758"/>
                </a:moveTo>
                <a:lnTo>
                  <a:pt x="17788" y="14436"/>
                </a:lnTo>
                <a:lnTo>
                  <a:pt x="17788" y="18665"/>
                </a:lnTo>
                <a:lnTo>
                  <a:pt x="21600" y="17985"/>
                </a:lnTo>
                <a:lnTo>
                  <a:pt x="21600" y="13758"/>
                </a:lnTo>
                <a:close/>
              </a:path>
            </a:pathLst>
          </a:custGeom>
          <a:noFill/>
          <a:ln>
            <a:noFill/>
          </a:ln>
        </p:spPr>
      </p:pic>
      <p:sp>
        <p:nvSpPr>
          <p:cNvPr id="128" name="Google Shape;128;p1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rgbClr val="FFA604">
              <a:alpha val="45810"/>
            </a:srgbClr>
          </a:solidFill>
          <a:ln>
            <a:noFill/>
          </a:ln>
        </p:spPr>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rgbClr val="FFD104">
              <a:alpha val="48600"/>
            </a:srgbClr>
          </a:solidFill>
          <a:ln>
            <a:noFill/>
          </a:ln>
        </p:spPr>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131;p1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6" name="Google Shape;266;p2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
        <p:nvSpPr>
          <p:cNvPr id="20" name="Google Shape;1370;p174">
            <a:extLst>
              <a:ext uri="{FF2B5EF4-FFF2-40B4-BE49-F238E27FC236}">
                <a16:creationId xmlns:a16="http://schemas.microsoft.com/office/drawing/2014/main" id="{7F94646E-2FDE-45D0-B36B-E9EC4CF7F286}"/>
              </a:ext>
            </a:extLst>
          </p:cNvPr>
          <p:cNvSpPr txBox="1">
            <a:spLocks noGrp="1"/>
          </p:cNvSpPr>
          <p:nvPr/>
        </p:nvSpPr>
        <p:spPr>
          <a:xfrm>
            <a:off x="1725139" y="202559"/>
            <a:ext cx="5677672" cy="626796"/>
          </a:xfrm>
          <a:prstGeom prst="rect">
            <a:avLst/>
          </a:prstGeom>
          <a:solidFill>
            <a:schemeClr val="bg1">
              <a:lumMod val="75000"/>
              <a:alpha val="43000"/>
            </a:schemeClr>
          </a:solidFill>
          <a:ln>
            <a:noFill/>
          </a:ln>
        </p:spPr>
        <p:txBody>
          <a:bodyPr spcFirstLastPara="1" wrap="square" lIns="91425" tIns="45700" rIns="91425" bIns="45700" anchor="t" anchorCtr="0">
            <a:normAutofit fontScale="92500" lnSpcReduction="10000"/>
            <a:scene3d>
              <a:camera prst="orthographicFront"/>
              <a:lightRig rig="soft" dir="t">
                <a:rot lat="0" lon="0" rev="10800000"/>
              </a:lightRig>
            </a:scene3d>
            <a:sp3d>
              <a:bevelT w="27940" h="12700"/>
              <a:contourClr>
                <a:srgbClr val="DDDDDD"/>
              </a:contourClr>
            </a:sp3d>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ctr" rtl="0">
              <a:lnSpc>
                <a:spcPct val="90000"/>
              </a:lnSpc>
              <a:spcBef>
                <a:spcPts val="0"/>
              </a:spcBef>
              <a:spcAft>
                <a:spcPts val="0"/>
              </a:spcAft>
              <a:buClr>
                <a:schemeClr val="dk1"/>
              </a:buClr>
              <a:buSzPts val="4400"/>
              <a:buFont typeface="Calibri"/>
              <a:buNone/>
            </a:pPr>
            <a:r>
              <a:rPr lang="en-IN" b="1" spc="150" dirty="0">
                <a:ln w="11430"/>
                <a:solidFill>
                  <a:srgbClr val="F8F8F8"/>
                </a:solidFill>
                <a:effectLst>
                  <a:outerShdw blurRad="25400" algn="tl" rotWithShape="0">
                    <a:srgbClr val="000000">
                      <a:alpha val="43000"/>
                    </a:srgbClr>
                  </a:outerShdw>
                </a:effectLst>
                <a:latin typeface="Arial"/>
                <a:ea typeface="Arial"/>
                <a:cs typeface="Arial"/>
                <a:sym typeface="Arial"/>
              </a:rPr>
              <a:t>   Block Diagram</a:t>
            </a:r>
            <a:endParaRPr b="1" spc="150" dirty="0">
              <a:ln w="11430"/>
              <a:solidFill>
                <a:srgbClr val="F8F8F8"/>
              </a:solidFill>
              <a:effectLst>
                <a:outerShdw blurRad="25400" algn="tl" rotWithShape="0">
                  <a:srgbClr val="000000">
                    <a:alpha val="43000"/>
                  </a:srgbClr>
                </a:outerShdw>
              </a:effectLst>
              <a:latin typeface="Arial"/>
              <a:ea typeface="Arial"/>
              <a:cs typeface="Arial"/>
              <a:sym typeface="Arial"/>
            </a:endParaRPr>
          </a:p>
        </p:txBody>
      </p:sp>
      <p:sp>
        <p:nvSpPr>
          <p:cNvPr id="21" name="Google Shape;1371;p174">
            <a:extLst>
              <a:ext uri="{FF2B5EF4-FFF2-40B4-BE49-F238E27FC236}">
                <a16:creationId xmlns:a16="http://schemas.microsoft.com/office/drawing/2014/main" id="{5A714751-C371-43D2-AC09-15A21854F042}"/>
              </a:ext>
            </a:extLst>
          </p:cNvPr>
          <p:cNvSpPr/>
          <p:nvPr/>
        </p:nvSpPr>
        <p:spPr>
          <a:xfrm>
            <a:off x="1963818" y="1100398"/>
            <a:ext cx="5216363" cy="3243002"/>
          </a:xfrm>
          <a:prstGeom prst="roundRect">
            <a:avLst>
              <a:gd name="adj" fmla="val 16667"/>
            </a:avLst>
          </a:prstGeom>
          <a:solidFill>
            <a:schemeClr val="accent5">
              <a:lumMod val="50000"/>
              <a:alpha val="63000"/>
            </a:scheme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 name="Google Shape;1376;p174">
            <a:extLst>
              <a:ext uri="{FF2B5EF4-FFF2-40B4-BE49-F238E27FC236}">
                <a16:creationId xmlns:a16="http://schemas.microsoft.com/office/drawing/2014/main" id="{6E86BA5A-029A-4539-8F0D-FF4277670DA7}"/>
              </a:ext>
            </a:extLst>
          </p:cNvPr>
          <p:cNvSpPr/>
          <p:nvPr/>
        </p:nvSpPr>
        <p:spPr>
          <a:xfrm>
            <a:off x="555288" y="2152000"/>
            <a:ext cx="1166094" cy="809502"/>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Clr>
                <a:schemeClr val="dk1"/>
              </a:buClr>
              <a:buSzPts val="1800"/>
              <a:buFont typeface="Arial"/>
              <a:buNone/>
            </a:pPr>
            <a:r>
              <a:rPr lang="en-IN" sz="1200" b="0" i="0" u="none" strike="noStrike" cap="none" dirty="0">
                <a:solidFill>
                  <a:schemeClr val="dk1"/>
                </a:solidFill>
                <a:latin typeface="Arial"/>
                <a:ea typeface="Arial"/>
                <a:cs typeface="Arial"/>
                <a:sym typeface="Arial"/>
              </a:rPr>
              <a:t>Static </a:t>
            </a:r>
          </a:p>
          <a:p>
            <a:pPr marL="0" marR="0" lvl="0" indent="0" algn="ctr" rtl="0">
              <a:spcBef>
                <a:spcPts val="0"/>
              </a:spcBef>
              <a:spcAft>
                <a:spcPts val="0"/>
              </a:spcAft>
              <a:buClr>
                <a:schemeClr val="dk1"/>
              </a:buClr>
              <a:buSzPts val="1800"/>
              <a:buFont typeface="Arial"/>
              <a:buNone/>
            </a:pPr>
            <a:r>
              <a:rPr lang="en-IN" sz="1200" dirty="0">
                <a:solidFill>
                  <a:schemeClr val="dk1"/>
                </a:solidFill>
              </a:rPr>
              <a:t>Image</a:t>
            </a:r>
            <a:endParaRPr sz="1200" b="0" i="0" u="none" strike="noStrike" cap="none" dirty="0">
              <a:solidFill>
                <a:schemeClr val="dk1"/>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5D45A086-ECDD-476A-97D0-2E0B2E2F6203}"/>
              </a:ext>
            </a:extLst>
          </p:cNvPr>
          <p:cNvSpPr/>
          <p:nvPr/>
        </p:nvSpPr>
        <p:spPr>
          <a:xfrm>
            <a:off x="2424565" y="2184213"/>
            <a:ext cx="1138906" cy="745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Clr>
                <a:schemeClr val="dk1"/>
              </a:buClr>
              <a:buSzPts val="1800"/>
              <a:buFont typeface="Arial"/>
              <a:buNone/>
            </a:pPr>
            <a:endParaRPr lang="en-IN" sz="1200" b="0" i="0" u="none" strike="noStrike" cap="none" dirty="0">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IN" sz="1200" b="0" i="0" u="none" strike="noStrike" cap="none" dirty="0">
                <a:solidFill>
                  <a:schemeClr val="dk1"/>
                </a:solidFill>
                <a:latin typeface="Gill Sans MT" panose="020B0502020104020203" pitchFamily="34" charset="0"/>
                <a:ea typeface="Arial"/>
                <a:cs typeface="Arial"/>
                <a:sym typeface="Arial"/>
              </a:rPr>
              <a:t>Face Detection</a:t>
            </a:r>
          </a:p>
          <a:p>
            <a:pPr algn="ctr"/>
            <a:endParaRPr lang="en-IN" dirty="0"/>
          </a:p>
        </p:txBody>
      </p:sp>
      <p:sp>
        <p:nvSpPr>
          <p:cNvPr id="28" name="Rectangle: Rounded Corners 27">
            <a:extLst>
              <a:ext uri="{FF2B5EF4-FFF2-40B4-BE49-F238E27FC236}">
                <a16:creationId xmlns:a16="http://schemas.microsoft.com/office/drawing/2014/main" id="{3CFD6C1E-5064-4B6B-9099-FF529F4947F8}"/>
              </a:ext>
            </a:extLst>
          </p:cNvPr>
          <p:cNvSpPr/>
          <p:nvPr/>
        </p:nvSpPr>
        <p:spPr>
          <a:xfrm>
            <a:off x="5679001" y="3298026"/>
            <a:ext cx="1138906" cy="745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Clr>
                <a:schemeClr val="dk1"/>
              </a:buClr>
              <a:buSzPts val="1800"/>
              <a:buFont typeface="Arial"/>
              <a:buNone/>
            </a:pPr>
            <a:endParaRPr lang="en-IN" sz="1200" b="0" i="0" u="none" strike="noStrike" cap="none" dirty="0">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IN" sz="1100" b="0" i="0" u="none" strike="noStrike" cap="none" dirty="0">
                <a:solidFill>
                  <a:schemeClr val="dk1"/>
                </a:solidFill>
                <a:latin typeface="Arial"/>
                <a:ea typeface="Arial"/>
                <a:cs typeface="Arial"/>
                <a:sym typeface="Arial"/>
              </a:rPr>
              <a:t>Trained Dataset</a:t>
            </a:r>
          </a:p>
          <a:p>
            <a:pPr algn="ctr"/>
            <a:endParaRPr lang="en-IN" dirty="0"/>
          </a:p>
        </p:txBody>
      </p:sp>
      <p:sp>
        <p:nvSpPr>
          <p:cNvPr id="29" name="Rectangle: Rounded Corners 28">
            <a:extLst>
              <a:ext uri="{FF2B5EF4-FFF2-40B4-BE49-F238E27FC236}">
                <a16:creationId xmlns:a16="http://schemas.microsoft.com/office/drawing/2014/main" id="{A47D0FE0-2670-46AF-9EC0-9D6C84540192}"/>
              </a:ext>
            </a:extLst>
          </p:cNvPr>
          <p:cNvSpPr/>
          <p:nvPr/>
        </p:nvSpPr>
        <p:spPr>
          <a:xfrm>
            <a:off x="4051783" y="2199212"/>
            <a:ext cx="1138906" cy="745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Clr>
                <a:schemeClr val="dk1"/>
              </a:buClr>
              <a:buSzPts val="1800"/>
              <a:buFont typeface="Arial"/>
              <a:buNone/>
            </a:pPr>
            <a:endParaRPr lang="en-IN" sz="1200" b="0" i="0" u="none" strike="noStrike" cap="none" dirty="0">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IN" sz="1200" b="0" i="0" u="none" strike="noStrike" cap="none" dirty="0">
                <a:solidFill>
                  <a:schemeClr val="dk1"/>
                </a:solidFill>
                <a:latin typeface="Arial"/>
                <a:ea typeface="Arial"/>
                <a:cs typeface="Arial"/>
                <a:sym typeface="Arial"/>
              </a:rPr>
              <a:t>Feature Extraction</a:t>
            </a:r>
            <a:endParaRPr lang="en-IN" sz="900" b="0" i="0" u="none" strike="noStrike" cap="none" dirty="0">
              <a:solidFill>
                <a:schemeClr val="dk1"/>
              </a:solidFill>
              <a:latin typeface="Gill Sans MT" panose="020B0502020104020203" pitchFamily="34" charset="0"/>
              <a:ea typeface="Arial"/>
              <a:cs typeface="Arial"/>
              <a:sym typeface="Arial"/>
            </a:endParaRPr>
          </a:p>
          <a:p>
            <a:pPr algn="ctr"/>
            <a:endParaRPr lang="en-IN" dirty="0"/>
          </a:p>
        </p:txBody>
      </p:sp>
      <p:sp>
        <p:nvSpPr>
          <p:cNvPr id="30" name="Rectangle: Rounded Corners 29">
            <a:extLst>
              <a:ext uri="{FF2B5EF4-FFF2-40B4-BE49-F238E27FC236}">
                <a16:creationId xmlns:a16="http://schemas.microsoft.com/office/drawing/2014/main" id="{CEA3D1E5-01D9-4824-AB02-66D8C23AA3E5}"/>
              </a:ext>
            </a:extLst>
          </p:cNvPr>
          <p:cNvSpPr/>
          <p:nvPr/>
        </p:nvSpPr>
        <p:spPr>
          <a:xfrm>
            <a:off x="5679001" y="2199212"/>
            <a:ext cx="1138906" cy="745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Clr>
                <a:schemeClr val="dk1"/>
              </a:buClr>
              <a:buSzPts val="1800"/>
              <a:buFont typeface="Arial"/>
              <a:buNone/>
            </a:pPr>
            <a:endParaRPr lang="en-IN" sz="1200" b="0" i="0" u="none" strike="noStrike" cap="none" dirty="0">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IN" sz="1100" b="0" i="0" u="none" strike="noStrike" cap="none" dirty="0">
                <a:solidFill>
                  <a:schemeClr val="dk1"/>
                </a:solidFill>
                <a:latin typeface="Arial"/>
                <a:ea typeface="Arial"/>
                <a:cs typeface="Arial"/>
                <a:sym typeface="Arial"/>
              </a:rPr>
              <a:t>Convolutional Neural Network</a:t>
            </a:r>
          </a:p>
          <a:p>
            <a:pPr algn="ctr"/>
            <a:endParaRPr lang="en-IN" dirty="0"/>
          </a:p>
        </p:txBody>
      </p:sp>
      <p:sp>
        <p:nvSpPr>
          <p:cNvPr id="31" name="Google Shape;1376;p174">
            <a:extLst>
              <a:ext uri="{FF2B5EF4-FFF2-40B4-BE49-F238E27FC236}">
                <a16:creationId xmlns:a16="http://schemas.microsoft.com/office/drawing/2014/main" id="{A052CD14-7BF3-4F41-A3E2-16A1A010CAEB}"/>
              </a:ext>
            </a:extLst>
          </p:cNvPr>
          <p:cNvSpPr/>
          <p:nvPr/>
        </p:nvSpPr>
        <p:spPr>
          <a:xfrm>
            <a:off x="7402811" y="2199212"/>
            <a:ext cx="1166094" cy="809502"/>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Clr>
                <a:schemeClr val="dk1"/>
              </a:buClr>
              <a:buSzPts val="1800"/>
              <a:buFont typeface="Arial"/>
              <a:buNone/>
            </a:pPr>
            <a:r>
              <a:rPr lang="en-IN" sz="1200" dirty="0">
                <a:solidFill>
                  <a:schemeClr val="dk1"/>
                </a:solidFill>
              </a:rPr>
              <a:t>Face</a:t>
            </a:r>
            <a:r>
              <a:rPr lang="en-IN" sz="1200" b="0" i="0" u="none" strike="noStrike" cap="none" dirty="0">
                <a:solidFill>
                  <a:schemeClr val="dk1"/>
                </a:solidFill>
                <a:latin typeface="Arial"/>
                <a:ea typeface="Arial"/>
                <a:cs typeface="Arial"/>
                <a:sym typeface="Arial"/>
              </a:rPr>
              <a:t> and Age Detection</a:t>
            </a:r>
            <a:endParaRPr sz="1200" b="0" i="0" u="none" strike="noStrike" cap="none" dirty="0">
              <a:solidFill>
                <a:schemeClr val="dk1"/>
              </a:solidFill>
              <a:latin typeface="Arial"/>
              <a:ea typeface="Arial"/>
              <a:cs typeface="Arial"/>
              <a:sym typeface="Arial"/>
            </a:endParaRPr>
          </a:p>
        </p:txBody>
      </p:sp>
      <p:sp>
        <p:nvSpPr>
          <p:cNvPr id="32" name="Google Shape;1378;p174">
            <a:extLst>
              <a:ext uri="{FF2B5EF4-FFF2-40B4-BE49-F238E27FC236}">
                <a16:creationId xmlns:a16="http://schemas.microsoft.com/office/drawing/2014/main" id="{792ABFBE-040E-40E8-93AF-F5D35D3AE294}"/>
              </a:ext>
            </a:extLst>
          </p:cNvPr>
          <p:cNvSpPr/>
          <p:nvPr/>
        </p:nvSpPr>
        <p:spPr>
          <a:xfrm>
            <a:off x="1741188" y="2445531"/>
            <a:ext cx="623933" cy="222439"/>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1378;p174">
            <a:extLst>
              <a:ext uri="{FF2B5EF4-FFF2-40B4-BE49-F238E27FC236}">
                <a16:creationId xmlns:a16="http://schemas.microsoft.com/office/drawing/2014/main" id="{1FD22481-EEFE-44CD-A8A3-6E246B06C3B1}"/>
              </a:ext>
            </a:extLst>
          </p:cNvPr>
          <p:cNvSpPr/>
          <p:nvPr/>
        </p:nvSpPr>
        <p:spPr>
          <a:xfrm>
            <a:off x="3591035" y="2460531"/>
            <a:ext cx="433184" cy="207440"/>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1378;p174">
            <a:extLst>
              <a:ext uri="{FF2B5EF4-FFF2-40B4-BE49-F238E27FC236}">
                <a16:creationId xmlns:a16="http://schemas.microsoft.com/office/drawing/2014/main" id="{E0A14318-E219-486E-A469-A0DD6E1863AD}"/>
              </a:ext>
            </a:extLst>
          </p:cNvPr>
          <p:cNvSpPr/>
          <p:nvPr/>
        </p:nvSpPr>
        <p:spPr>
          <a:xfrm>
            <a:off x="5223141" y="2445530"/>
            <a:ext cx="428295" cy="222439"/>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1382;p174">
            <a:extLst>
              <a:ext uri="{FF2B5EF4-FFF2-40B4-BE49-F238E27FC236}">
                <a16:creationId xmlns:a16="http://schemas.microsoft.com/office/drawing/2014/main" id="{50E6705D-5CA0-47C8-9ADD-8EFEFAD73075}"/>
              </a:ext>
            </a:extLst>
          </p:cNvPr>
          <p:cNvSpPr/>
          <p:nvPr/>
        </p:nvSpPr>
        <p:spPr>
          <a:xfrm>
            <a:off x="6170418" y="2976501"/>
            <a:ext cx="176593" cy="286042"/>
          </a:xfrm>
          <a:prstGeom prst="up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1381;p174">
            <a:extLst>
              <a:ext uri="{FF2B5EF4-FFF2-40B4-BE49-F238E27FC236}">
                <a16:creationId xmlns:a16="http://schemas.microsoft.com/office/drawing/2014/main" id="{021DB660-2C1B-4346-B417-C60772F35BA8}"/>
              </a:ext>
            </a:extLst>
          </p:cNvPr>
          <p:cNvSpPr/>
          <p:nvPr/>
        </p:nvSpPr>
        <p:spPr>
          <a:xfrm>
            <a:off x="6839976" y="2468365"/>
            <a:ext cx="562836" cy="199604"/>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Methodology</a:t>
            </a:r>
            <a:endParaRPr dirty="0"/>
          </a:p>
        </p:txBody>
      </p:sp>
      <p:sp>
        <p:nvSpPr>
          <p:cNvPr id="166" name="Google Shape;166;p17"/>
          <p:cNvSpPr txBox="1">
            <a:spLocks noGrp="1"/>
          </p:cNvSpPr>
          <p:nvPr>
            <p:ph type="body" idx="1"/>
          </p:nvPr>
        </p:nvSpPr>
        <p:spPr>
          <a:xfrm>
            <a:off x="550499" y="1734670"/>
            <a:ext cx="6751253" cy="2653177"/>
          </a:xfrm>
          <a:prstGeom prst="rect">
            <a:avLst/>
          </a:prstGeom>
        </p:spPr>
        <p:txBody>
          <a:bodyPr spcFirstLastPara="1" wrap="square" lIns="0" tIns="0" rIns="0" bIns="0" anchor="t" anchorCtr="0">
            <a:noAutofit/>
          </a:bodyPr>
          <a:lstStyle/>
          <a:p>
            <a:pPr marL="76200" lvl="0" indent="0" algn="l" rtl="0">
              <a:spcBef>
                <a:spcPts val="0"/>
              </a:spcBef>
              <a:spcAft>
                <a:spcPts val="0"/>
              </a:spcAft>
              <a:buSzPts val="2400"/>
              <a:buNone/>
            </a:pPr>
            <a:r>
              <a:rPr lang="en-IN" sz="2200" dirty="0">
                <a:latin typeface="proxima-nova"/>
              </a:rPr>
              <a:t>The age detection is implemented in two stages:</a:t>
            </a:r>
          </a:p>
          <a:p>
            <a:r>
              <a:rPr lang="en-IN" sz="2200" dirty="0">
                <a:latin typeface="proxima-nova"/>
              </a:rPr>
              <a:t>Stage 1: </a:t>
            </a:r>
            <a:r>
              <a:rPr lang="en-US" sz="2200" b="0" i="0" dirty="0">
                <a:solidFill>
                  <a:srgbClr val="051E50"/>
                </a:solidFill>
                <a:effectLst/>
                <a:latin typeface="proxima-nova"/>
              </a:rPr>
              <a:t>Detect faces in the input Static </a:t>
            </a:r>
            <a:r>
              <a:rPr lang="en-US" sz="2200" dirty="0">
                <a:solidFill>
                  <a:srgbClr val="051E50"/>
                </a:solidFill>
                <a:latin typeface="proxima-nova"/>
              </a:rPr>
              <a:t>I</a:t>
            </a:r>
            <a:r>
              <a:rPr lang="en-US" sz="2200" b="0" i="0" dirty="0">
                <a:solidFill>
                  <a:srgbClr val="051E50"/>
                </a:solidFill>
                <a:effectLst/>
                <a:latin typeface="proxima-nova"/>
              </a:rPr>
              <a:t>mage</a:t>
            </a:r>
          </a:p>
          <a:p>
            <a:r>
              <a:rPr lang="en-US" sz="2200" dirty="0">
                <a:solidFill>
                  <a:srgbClr val="051E50"/>
                </a:solidFill>
                <a:latin typeface="proxima-nova"/>
              </a:rPr>
              <a:t>Stage 2:  </a:t>
            </a:r>
            <a:r>
              <a:rPr lang="en-US" sz="2200" b="0" i="0" dirty="0">
                <a:solidFill>
                  <a:srgbClr val="051E50"/>
                </a:solidFill>
                <a:effectLst/>
                <a:latin typeface="proxima-nova"/>
              </a:rPr>
              <a:t>Extract the face Region of Interest (ROI), and apply the age detector algorithm to predict the age of the person</a:t>
            </a:r>
            <a:endParaRPr lang="en-IN" sz="2200" dirty="0"/>
          </a:p>
        </p:txBody>
      </p:sp>
      <p:sp>
        <p:nvSpPr>
          <p:cNvPr id="167" name="Google Shape;167;p1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Oswald"/>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300" b="0" i="0" u="none" strike="noStrike" kern="0" cap="none" spc="0" normalizeH="0" baseline="0" noProof="0">
              <a:ln>
                <a:noFill/>
              </a:ln>
              <a:solidFill>
                <a:srgbClr val="FFFFFF"/>
              </a:solidFill>
              <a:effectLst/>
              <a:uLnTx/>
              <a:uFillTx/>
              <a:latin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Methodology</a:t>
            </a:r>
            <a:endParaRPr dirty="0"/>
          </a:p>
        </p:txBody>
      </p:sp>
      <p:sp>
        <p:nvSpPr>
          <p:cNvPr id="166" name="Google Shape;166;p17"/>
          <p:cNvSpPr txBox="1">
            <a:spLocks noGrp="1"/>
          </p:cNvSpPr>
          <p:nvPr>
            <p:ph type="body" idx="1"/>
          </p:nvPr>
        </p:nvSpPr>
        <p:spPr>
          <a:xfrm>
            <a:off x="550500" y="1721224"/>
            <a:ext cx="6549548" cy="3119716"/>
          </a:xfrm>
          <a:prstGeom prst="rect">
            <a:avLst/>
          </a:prstGeom>
        </p:spPr>
        <p:txBody>
          <a:bodyPr spcFirstLastPara="1" wrap="square" lIns="0" tIns="0" rIns="0" bIns="0" anchor="t" anchorCtr="0">
            <a:noAutofit/>
          </a:bodyPr>
          <a:lstStyle/>
          <a:p>
            <a:r>
              <a:rPr lang="en-US" sz="2200" i="0" dirty="0">
                <a:solidFill>
                  <a:srgbClr val="051E50"/>
                </a:solidFill>
                <a:effectLst/>
                <a:latin typeface="proxima-nova"/>
              </a:rPr>
              <a:t>The face detector (Stage 1) produces the bounding box coordinates of the face in the image</a:t>
            </a:r>
            <a:r>
              <a:rPr lang="en-US" sz="2200" dirty="0">
                <a:solidFill>
                  <a:srgbClr val="051E50"/>
                </a:solidFill>
                <a:latin typeface="proxima-nova"/>
              </a:rPr>
              <a:t>.</a:t>
            </a:r>
            <a:endParaRPr lang="en-US" sz="2200" i="0" dirty="0">
              <a:solidFill>
                <a:srgbClr val="051E50"/>
              </a:solidFill>
              <a:effectLst/>
              <a:latin typeface="proxima-nova"/>
            </a:endParaRPr>
          </a:p>
          <a:p>
            <a:r>
              <a:rPr lang="en-US" sz="2200" i="0" dirty="0">
                <a:solidFill>
                  <a:srgbClr val="051E50"/>
                </a:solidFill>
                <a:effectLst/>
                <a:latin typeface="proxima-nova"/>
              </a:rPr>
              <a:t>Once the bounding box </a:t>
            </a:r>
            <a:r>
              <a:rPr lang="en-US" sz="2200" i="1" dirty="0">
                <a:solidFill>
                  <a:srgbClr val="051E50"/>
                </a:solidFill>
                <a:effectLst/>
                <a:latin typeface="proxima-nova"/>
              </a:rPr>
              <a:t>(x, y)</a:t>
            </a:r>
            <a:r>
              <a:rPr lang="en-US" sz="2200" i="0" dirty="0">
                <a:solidFill>
                  <a:srgbClr val="051E50"/>
                </a:solidFill>
                <a:effectLst/>
                <a:latin typeface="proxima-nova"/>
              </a:rPr>
              <a:t>-coordinates of the face is obtained, we first extract the face ROI, ignoring the rest of the image/frame.</a:t>
            </a:r>
          </a:p>
        </p:txBody>
      </p:sp>
      <p:sp>
        <p:nvSpPr>
          <p:cNvPr id="167" name="Google Shape;167;p1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Oswald"/>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300" b="0" i="0" u="none" strike="noStrike" kern="0" cap="none" spc="0" normalizeH="0" baseline="0" noProof="0">
              <a:ln>
                <a:noFill/>
              </a:ln>
              <a:solidFill>
                <a:srgbClr val="FFFFFF"/>
              </a:solidFill>
              <a:effectLst/>
              <a:uLnTx/>
              <a:uFillTx/>
              <a:latin typeface="Oswald"/>
              <a:sym typeface="Oswald"/>
            </a:endParaRPr>
          </a:p>
        </p:txBody>
      </p:sp>
    </p:spTree>
    <p:extLst>
      <p:ext uri="{BB962C8B-B14F-4D97-AF65-F5344CB8AC3E}">
        <p14:creationId xmlns:p14="http://schemas.microsoft.com/office/powerpoint/2010/main" val="246192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Methodology</a:t>
            </a:r>
            <a:endParaRPr dirty="0"/>
          </a:p>
        </p:txBody>
      </p:sp>
      <p:sp>
        <p:nvSpPr>
          <p:cNvPr id="166" name="Google Shape;166;p17"/>
          <p:cNvSpPr txBox="1">
            <a:spLocks noGrp="1"/>
          </p:cNvSpPr>
          <p:nvPr>
            <p:ph type="body" idx="1"/>
          </p:nvPr>
        </p:nvSpPr>
        <p:spPr>
          <a:xfrm>
            <a:off x="550500" y="1721224"/>
            <a:ext cx="6549548" cy="3119716"/>
          </a:xfrm>
          <a:prstGeom prst="rect">
            <a:avLst/>
          </a:prstGeom>
        </p:spPr>
        <p:txBody>
          <a:bodyPr spcFirstLastPara="1" wrap="square" lIns="0" tIns="0" rIns="0" bIns="0" anchor="t" anchorCtr="0">
            <a:noAutofit/>
          </a:bodyPr>
          <a:lstStyle/>
          <a:p>
            <a:r>
              <a:rPr lang="en-US" sz="2200" i="0" dirty="0">
                <a:solidFill>
                  <a:srgbClr val="051E50"/>
                </a:solidFill>
                <a:effectLst/>
                <a:latin typeface="proxima-nova"/>
              </a:rPr>
              <a:t>The face ROI is then passed through the model, yielding the actual age prediction.</a:t>
            </a:r>
          </a:p>
          <a:p>
            <a:r>
              <a:rPr lang="en-US" sz="2200" i="0" dirty="0">
                <a:solidFill>
                  <a:srgbClr val="051E50"/>
                </a:solidFill>
                <a:effectLst/>
                <a:latin typeface="proxima-nova"/>
              </a:rPr>
              <a:t>The deep learning age detector model we are using here today was implemented and trained by Levi and </a:t>
            </a:r>
            <a:r>
              <a:rPr lang="en-US" sz="2200" i="0" dirty="0" err="1">
                <a:solidFill>
                  <a:srgbClr val="051E50"/>
                </a:solidFill>
                <a:effectLst/>
                <a:latin typeface="proxima-nova"/>
              </a:rPr>
              <a:t>Hassner</a:t>
            </a:r>
            <a:r>
              <a:rPr lang="en-US" sz="2200" i="0" dirty="0">
                <a:solidFill>
                  <a:srgbClr val="051E50"/>
                </a:solidFill>
                <a:effectLst/>
                <a:latin typeface="proxima-nova"/>
              </a:rPr>
              <a:t> in their 2015 publication, </a:t>
            </a:r>
            <a:r>
              <a:rPr lang="en-US" sz="2200" i="1" strike="noStrike" dirty="0">
                <a:solidFill>
                  <a:srgbClr val="169FE6"/>
                </a:solidFill>
                <a:effectLst/>
                <a:latin typeface="proxima-nova"/>
                <a:hlinkClick r:id="rId3"/>
              </a:rPr>
              <a:t>Age and Gender Classification Using Convolutional Neural Networks</a:t>
            </a:r>
            <a:r>
              <a:rPr lang="en-US" sz="2200" b="0" i="1" dirty="0">
                <a:solidFill>
                  <a:srgbClr val="051E50"/>
                </a:solidFill>
                <a:effectLst/>
                <a:latin typeface="proxima-nova"/>
              </a:rPr>
              <a:t>.</a:t>
            </a:r>
            <a:endParaRPr lang="en-IN" sz="2200" dirty="0">
              <a:latin typeface="proxima-nova"/>
            </a:endParaRPr>
          </a:p>
        </p:txBody>
      </p:sp>
      <p:sp>
        <p:nvSpPr>
          <p:cNvPr id="167" name="Google Shape;167;p1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Oswald"/>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300" b="0" i="0" u="none" strike="noStrike" kern="0" cap="none" spc="0" normalizeH="0" baseline="0" noProof="0">
              <a:ln>
                <a:noFill/>
              </a:ln>
              <a:solidFill>
                <a:srgbClr val="FFFFFF"/>
              </a:solidFill>
              <a:effectLst/>
              <a:uLnTx/>
              <a:uFillTx/>
              <a:latin typeface="Oswald"/>
              <a:sym typeface="Oswald"/>
            </a:endParaRPr>
          </a:p>
        </p:txBody>
      </p:sp>
    </p:spTree>
    <p:extLst>
      <p:ext uri="{BB962C8B-B14F-4D97-AF65-F5344CB8AC3E}">
        <p14:creationId xmlns:p14="http://schemas.microsoft.com/office/powerpoint/2010/main" val="3570825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787244" y="1936376"/>
            <a:ext cx="4524343" cy="2693874"/>
          </a:xfrm>
          <a:prstGeom prst="rect">
            <a:avLst/>
          </a:prstGeom>
        </p:spPr>
        <p:txBody>
          <a:bodyPr spcFirstLastPara="1" wrap="square" lIns="0" tIns="0" rIns="0" bIns="0" anchor="t" anchorCtr="0">
            <a:noAutofit/>
          </a:bodyPr>
          <a:lstStyle/>
          <a:p>
            <a:r>
              <a:rPr lang="en" dirty="0"/>
              <a:t>Why </a:t>
            </a:r>
            <a:r>
              <a:rPr lang="en-US" dirty="0"/>
              <a:t>aren’t we treating age prediction as a regression problem?</a:t>
            </a:r>
            <a:br>
              <a:rPr lang="en-US" b="1" i="0" dirty="0">
                <a:solidFill>
                  <a:srgbClr val="051E50"/>
                </a:solidFill>
                <a:effectLst/>
                <a:latin typeface="proxima-nova"/>
              </a:rPr>
            </a:br>
            <a:endParaRPr dirty="0"/>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4" name="Rectangle 3">
            <a:extLst>
              <a:ext uri="{FF2B5EF4-FFF2-40B4-BE49-F238E27FC236}">
                <a16:creationId xmlns:a16="http://schemas.microsoft.com/office/drawing/2014/main" id="{1D24CC2D-55E8-4897-A9C0-99D29A6A998A}"/>
              </a:ext>
            </a:extLst>
          </p:cNvPr>
          <p:cNvSpPr/>
          <p:nvPr/>
        </p:nvSpPr>
        <p:spPr>
          <a:xfrm>
            <a:off x="5795617" y="791695"/>
            <a:ext cx="2534179" cy="35601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5">
                  <a:lumMod val="40000"/>
                  <a:lumOff val="60000"/>
                </a:schemeClr>
              </a:solidFill>
            </a:endParaRPr>
          </a:p>
        </p:txBody>
      </p:sp>
      <p:pic>
        <p:nvPicPr>
          <p:cNvPr id="18" name="Picture 4" descr="🤔 Thinking Face Emoji">
            <a:extLst>
              <a:ext uri="{FF2B5EF4-FFF2-40B4-BE49-F238E27FC236}">
                <a16:creationId xmlns:a16="http://schemas.microsoft.com/office/drawing/2014/main" id="{0A75E274-BD90-439D-B092-6C0211B8A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147" y="1800784"/>
            <a:ext cx="2129118" cy="21291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essica template">
  <a:themeElements>
    <a:clrScheme name="Custom 347">
      <a:dk1>
        <a:srgbClr val="062133"/>
      </a:dk1>
      <a:lt1>
        <a:srgbClr val="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1199</TotalTime>
  <Words>1465</Words>
  <Application>Microsoft Office PowerPoint</Application>
  <PresentationFormat>On-screen Show (16:9)</PresentationFormat>
  <Paragraphs>165</Paragraphs>
  <Slides>35</Slides>
  <Notes>34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35</vt:i4>
      </vt:variant>
    </vt:vector>
  </HeadingPairs>
  <TitlesOfParts>
    <vt:vector size="56" baseType="lpstr">
      <vt:lpstr>News Cycle</vt:lpstr>
      <vt:lpstr>Calibri</vt:lpstr>
      <vt:lpstr>Tw Cen MT Condensed</vt:lpstr>
      <vt:lpstr>Cambria</vt:lpstr>
      <vt:lpstr>Wingdings</vt:lpstr>
      <vt:lpstr>Tw Cen MT</vt:lpstr>
      <vt:lpstr>proxima-nova</vt:lpstr>
      <vt:lpstr>Arial</vt:lpstr>
      <vt:lpstr>Wingdings 3</vt:lpstr>
      <vt:lpstr>Montserrat Light</vt:lpstr>
      <vt:lpstr>Red Hat Display</vt:lpstr>
      <vt:lpstr>Arial</vt:lpstr>
      <vt:lpstr>Cambria Math</vt:lpstr>
      <vt:lpstr>Montserrat</vt:lpstr>
      <vt:lpstr>Gill Sans MT</vt:lpstr>
      <vt:lpstr>Red Hat Text</vt:lpstr>
      <vt:lpstr>Oswald</vt:lpstr>
      <vt:lpstr>Timandra template</vt:lpstr>
      <vt:lpstr>Jessica template</vt:lpstr>
      <vt:lpstr>Nicholas template</vt:lpstr>
      <vt:lpstr>Integral</vt:lpstr>
      <vt:lpstr>Face and Age  Detection</vt:lpstr>
      <vt:lpstr>Problem Definition</vt:lpstr>
      <vt:lpstr>Objective</vt:lpstr>
      <vt:lpstr>Design and Methodology</vt:lpstr>
      <vt:lpstr>PowerPoint Presentation</vt:lpstr>
      <vt:lpstr>Methodology</vt:lpstr>
      <vt:lpstr>Methodology</vt:lpstr>
      <vt:lpstr>Methodology</vt:lpstr>
      <vt:lpstr>Why aren’t we treating age prediction as a regression problem? </vt:lpstr>
      <vt:lpstr>Reason</vt:lpstr>
      <vt:lpstr>AlexNet-like Architecture</vt:lpstr>
      <vt:lpstr>Implementation Details</vt:lpstr>
      <vt:lpstr>Tech stack</vt:lpstr>
      <vt:lpstr>Tech stack</vt:lpstr>
      <vt:lpstr>Tech stack</vt:lpstr>
      <vt:lpstr>Module-wise Implementation  1. Age Detection using Static Image</vt:lpstr>
      <vt:lpstr>Command Line arguments</vt:lpstr>
      <vt:lpstr>Defining the list of age buckets </vt:lpstr>
      <vt:lpstr>Loading our two pre-trained models</vt:lpstr>
      <vt:lpstr>PowerPoint Presentation</vt:lpstr>
      <vt:lpstr>PowerPoint Presentation</vt:lpstr>
      <vt:lpstr>PowerPoint Presentation</vt:lpstr>
      <vt:lpstr>PowerPoint Presentation</vt:lpstr>
      <vt:lpstr>PowerPoint Presentation</vt:lpstr>
      <vt:lpstr>Module-wise Implementation  2. Age Detection using Web Cam</vt:lpstr>
      <vt:lpstr>Libraries used</vt:lpstr>
      <vt:lpstr>Detect and Predict age function </vt:lpstr>
      <vt:lpstr>   Looping over face ROI detections Looping over face ROI detections</vt:lpstr>
      <vt:lpstr>Performing age detection  </vt:lpstr>
      <vt:lpstr>Command Line Arguments</vt:lpstr>
      <vt:lpstr>Initialize our video stream</vt:lpstr>
      <vt:lpstr>Inside Loop</vt:lpstr>
      <vt:lpstr>PowerPoint Presentation</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and Age Detection</dc:title>
  <dc:creator>HP</dc:creator>
  <cp:lastModifiedBy>Aakash</cp:lastModifiedBy>
  <cp:revision>57</cp:revision>
  <dcterms:modified xsi:type="dcterms:W3CDTF">2021-06-04T10:34:02Z</dcterms:modified>
</cp:coreProperties>
</file>